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58" r:id="rId6"/>
    <p:sldId id="259" r:id="rId7"/>
    <p:sldId id="260" r:id="rId8"/>
    <p:sldId id="261" r:id="rId9"/>
    <p:sldId id="269" r:id="rId10"/>
    <p:sldId id="270" r:id="rId11"/>
    <p:sldId id="265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sportal.ru/npo-spo/gumanitarnye-nauki/library/2017/02/13/protivodeystvie-korruptsii-uchebnaya-prezentatsiy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3928" y="836712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3600" dirty="0" smtClean="0">
                <a:latin typeface="Cambria" panose="02040503050406030204" pitchFamily="18" charset="0"/>
              </a:rPr>
              <a:t>Коррупция есть </a:t>
            </a:r>
            <a:r>
              <a:rPr lang="ru-RU" sz="3600" dirty="0">
                <a:latin typeface="Cambria" panose="02040503050406030204" pitchFamily="18" charset="0"/>
              </a:rPr>
              <a:t>корень, из которого</a:t>
            </a:r>
            <a:br>
              <a:rPr lang="ru-RU" sz="3600" dirty="0">
                <a:latin typeface="Cambria" panose="02040503050406030204" pitchFamily="18" charset="0"/>
              </a:rPr>
            </a:br>
            <a:r>
              <a:rPr lang="ru-RU" sz="3600" dirty="0">
                <a:latin typeface="Cambria" panose="02040503050406030204" pitchFamily="18" charset="0"/>
              </a:rPr>
              <a:t>вытекает во все времена и при всяких</a:t>
            </a:r>
            <a:br>
              <a:rPr lang="ru-RU" sz="3600" dirty="0">
                <a:latin typeface="Cambria" panose="02040503050406030204" pitchFamily="18" charset="0"/>
              </a:rPr>
            </a:br>
            <a:r>
              <a:rPr lang="ru-RU" sz="3600" dirty="0">
                <a:latin typeface="Cambria" panose="02040503050406030204" pitchFamily="18" charset="0"/>
              </a:rPr>
              <a:t>соблазнах презрение ко всем </a:t>
            </a:r>
            <a:r>
              <a:rPr lang="ru-RU" sz="3600" dirty="0" smtClean="0">
                <a:latin typeface="Cambria" panose="02040503050406030204" pitchFamily="18" charset="0"/>
              </a:rPr>
              <a:t>законам</a:t>
            </a:r>
            <a:r>
              <a:rPr lang="ru-RU" sz="3600" dirty="0">
                <a:latin typeface="Cambria" panose="02040503050406030204" pitchFamily="18" charset="0"/>
              </a:rPr>
              <a:t/>
            </a:r>
            <a:br>
              <a:rPr lang="ru-RU" sz="3600" dirty="0">
                <a:latin typeface="Cambria" panose="02040503050406030204" pitchFamily="18" charset="0"/>
              </a:rPr>
            </a:br>
            <a:r>
              <a:rPr lang="ru-RU" sz="3600" dirty="0">
                <a:latin typeface="Cambria" panose="02040503050406030204" pitchFamily="18" charset="0"/>
              </a:rPr>
              <a:t>Томас Гоббс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3168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Cambria" panose="02040503050406030204" pitchFamily="18" charset="0"/>
              </a:rPr>
              <a:t>9 декабря – всемирный день борьбы с коррупцией</a:t>
            </a:r>
            <a:endParaRPr lang="ru-RU" sz="36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10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6665" y="404664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ЧТО МОЖЕМ МЫ?</a:t>
            </a:r>
            <a:endParaRPr lang="ru-RU" sz="2400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не давать и не брать взятки;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стараться добиваться желаемых результатов на основе личной добропорядочности;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предавать гласности случаи коррупции.</a:t>
            </a:r>
          </a:p>
          <a:p>
            <a:r>
              <a:rPr lang="ru-RU" sz="2400" b="1" dirty="0"/>
              <a:t>Мы также можем: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изменить существующую систему и создать законы, которые бы защищали активных граждан, выступающих против коррупции;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писать об известных случаях коррупции в местную газету;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принимать участие в проводимых во всем мире многочисленных кампаниях, акциях по борьбе с коррупцией;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изучать данное явление;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знакомиться </a:t>
            </a:r>
            <a:r>
              <a:rPr lang="ru-RU" sz="2400" dirty="0"/>
              <a:t>с антикоррупционными  мероприятиями и методами борьбы с коррупцией.</a:t>
            </a:r>
          </a:p>
        </p:txBody>
      </p:sp>
    </p:spTree>
    <p:extLst>
      <p:ext uri="{BB962C8B-B14F-4D97-AF65-F5344CB8AC3E}">
        <p14:creationId xmlns:p14="http://schemas.microsoft.com/office/powerpoint/2010/main" val="3833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736738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b="1" u="sng" dirty="0" smtClean="0"/>
              <a:t>«</a:t>
            </a:r>
            <a:r>
              <a:rPr lang="ru-RU" sz="4400" b="1" u="sng" dirty="0" smtClean="0">
                <a:latin typeface="Cambria" panose="02040503050406030204" pitchFamily="18" charset="0"/>
              </a:rPr>
              <a:t>Снежный ком»</a:t>
            </a:r>
          </a:p>
          <a:p>
            <a:pPr algn="ctr"/>
            <a:endParaRPr lang="ru-RU" sz="4400" dirty="0">
              <a:latin typeface="Cambria" panose="02040503050406030204" pitchFamily="18" charset="0"/>
            </a:endParaRPr>
          </a:p>
          <a:p>
            <a:pPr algn="ctr"/>
            <a:r>
              <a:rPr lang="ru-RU" sz="4400" dirty="0" smtClean="0">
                <a:latin typeface="Cambria" panose="02040503050406030204" pitchFamily="18" charset="0"/>
              </a:rPr>
              <a:t>Какие </a:t>
            </a:r>
            <a:r>
              <a:rPr lang="ru-RU" sz="4400" dirty="0">
                <a:latin typeface="Cambria" panose="02040503050406030204" pitchFamily="18" charset="0"/>
              </a:rPr>
              <a:t>ассоциации возникают у вас со словом «коррупция</a:t>
            </a:r>
            <a:r>
              <a:rPr lang="ru-RU" sz="4400" dirty="0" smtClean="0">
                <a:latin typeface="Cambria" panose="02040503050406030204" pitchFamily="18" charset="0"/>
              </a:rPr>
              <a:t>»???</a:t>
            </a:r>
            <a:endParaRPr lang="ru-RU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3673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/>
              <a:t>Источник</a:t>
            </a:r>
            <a:endParaRPr lang="ru-RU" sz="4400" dirty="0">
              <a:latin typeface="Cambria" panose="02040503050406030204" pitchFamily="18" charset="0"/>
            </a:endParaRPr>
          </a:p>
          <a:p>
            <a:pPr algn="ctr"/>
            <a:r>
              <a:rPr lang="en-US" sz="4400" dirty="0">
                <a:latin typeface="Cambria" panose="02040503050406030204" pitchFamily="18" charset="0"/>
                <a:hlinkClick r:id="rId2"/>
              </a:rPr>
              <a:t>https://</a:t>
            </a:r>
            <a:r>
              <a:rPr lang="en-US" sz="4400" dirty="0" smtClean="0">
                <a:latin typeface="Cambria" panose="02040503050406030204" pitchFamily="18" charset="0"/>
                <a:hlinkClick r:id="rId2"/>
              </a:rPr>
              <a:t>nsportal.ru/npo-spo/gumanitarnye-nauki/library/2017/02/13/protivodeystvie-korruptsii-uchebnaya-prezentatsiya</a:t>
            </a:r>
            <a:r>
              <a:rPr lang="ru-RU" sz="4400" dirty="0" smtClean="0">
                <a:latin typeface="Cambria" panose="02040503050406030204" pitchFamily="18" charset="0"/>
              </a:rPr>
              <a:t> </a:t>
            </a:r>
            <a:endParaRPr lang="ru-RU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56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algn="ctr"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Понятие коррупции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928813"/>
            <a:ext cx="8229600" cy="4389437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200" b="1" dirty="0">
                <a:latin typeface="Times New Roman" pitchFamily="18" charset="0"/>
              </a:rPr>
              <a:t>Коррупция </a:t>
            </a:r>
            <a:r>
              <a:rPr lang="ru-RU" sz="2400" dirty="0">
                <a:latin typeface="Times New Roman" pitchFamily="18" charset="0"/>
              </a:rPr>
              <a:t>–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 </a:t>
            </a:r>
          </a:p>
          <a:p>
            <a:pPr marL="0" indent="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400" dirty="0" smtClean="0">
              <a:latin typeface="Times New Roman" pitchFamily="18" charset="0"/>
            </a:endParaRPr>
          </a:p>
          <a:p>
            <a:pPr marL="0" indent="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</a:rPr>
              <a:t>(Федеральный закон от 25 декабря 2008 г. № </a:t>
            </a:r>
            <a:r>
              <a:rPr lang="ru-RU" sz="1800" dirty="0" smtClean="0">
                <a:latin typeface="Times New Roman" pitchFamily="18" charset="0"/>
              </a:rPr>
              <a:t>273-ФЗ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                                                </a:t>
            </a:r>
            <a:r>
              <a:rPr lang="ru-RU" sz="1800" dirty="0">
                <a:latin typeface="Times New Roman" pitchFamily="18" charset="0"/>
              </a:rPr>
              <a:t>«О противодействии коррупции» )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1600" dirty="0">
              <a:latin typeface="Times New Roman" pitchFamily="18" charset="0"/>
            </a:endParaRPr>
          </a:p>
        </p:txBody>
      </p:sp>
      <p:sp>
        <p:nvSpPr>
          <p:cNvPr id="9220" name="AutoShape 50"/>
          <p:cNvSpPr>
            <a:spLocks noChangeArrowheads="1"/>
          </p:cNvSpPr>
          <p:nvPr/>
        </p:nvSpPr>
        <p:spPr bwMode="auto">
          <a:xfrm>
            <a:off x="755650" y="765175"/>
            <a:ext cx="504825" cy="1223963"/>
          </a:xfrm>
          <a:prstGeom prst="curvedRightArrow">
            <a:avLst>
              <a:gd name="adj1" fmla="val 48491"/>
              <a:gd name="adj2" fmla="val 96981"/>
              <a:gd name="adj3" fmla="val 33333"/>
            </a:avLst>
          </a:prstGeom>
          <a:solidFill>
            <a:srgbClr val="FF0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4259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  <p:bldP spid="92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009650"/>
          </a:xfrm>
        </p:spPr>
        <p:txBody>
          <a:bodyPr/>
          <a:lstStyle/>
          <a:p>
            <a:pPr algn="ctr" eaLnBrk="1" hangingPunct="1"/>
            <a:r>
              <a:rPr lang="ru-RU" altLang="ru-RU" smtClean="0">
                <a:latin typeface="Times New Roman" pitchFamily="18" charset="0"/>
                <a:cs typeface="Times New Roman" pitchFamily="18" charset="0"/>
              </a:rPr>
              <a:t>Формы коррупции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Взяточничество;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Растрата;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Мошенничество;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Вымогательство;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Произвол;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Злоупотребление служебным положением;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Получение незаконных ценностей и благ;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Фаворитизм;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800" dirty="0" smtClean="0"/>
              <a:t>Кумовство. </a:t>
            </a:r>
          </a:p>
          <a:p>
            <a:pPr eaLnBrk="1" hangingPunct="1">
              <a:lnSpc>
                <a:spcPct val="90000"/>
              </a:lnSpc>
            </a:pPr>
            <a:endParaRPr lang="ru-RU" altLang="ru-RU" sz="2800" dirty="0" smtClean="0"/>
          </a:p>
        </p:txBody>
      </p:sp>
      <p:pic>
        <p:nvPicPr>
          <p:cNvPr id="10244" name="Picture 25" descr="j01986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998663"/>
            <a:ext cx="1944687" cy="2006600"/>
          </a:xfrm>
          <a:prstGeom prst="rect">
            <a:avLst/>
          </a:prstGeom>
          <a:solidFill>
            <a:schemeClr val="tx1"/>
          </a:solidFill>
          <a:ln w="38100">
            <a:solidFill>
              <a:srgbClr val="993366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1342382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Из истории коррупции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ru-RU" altLang="ru-RU" dirty="0" smtClean="0"/>
              <a:t>Библия – Ветхий  Завет: «Я знаю как многочисленны ваши преступления и как тяжки ваши грехи: вы притесняете правового, берете взятки, а нищего, ищущего правосудие, гоните от ворот». </a:t>
            </a:r>
          </a:p>
          <a:p>
            <a:pPr eaLnBrk="1" hangingPunct="1"/>
            <a:r>
              <a:rPr lang="ru-RU" altLang="ru-RU" dirty="0" smtClean="0"/>
              <a:t>Первое законодательное ограничение коррупционной деятельности в России было осуществлено в царствование Ивана III. Его внук Иван IV (Грозный) впервые ввел смертную казнь в качестве наказания за чрезмерность во взятках. </a:t>
            </a:r>
          </a:p>
          <a:p>
            <a:pPr eaLnBrk="1" hangingPunct="1"/>
            <a:r>
              <a:rPr lang="ru-RU" altLang="ru-RU" u="sng" dirty="0" smtClean="0"/>
              <a:t>В чем причина коррумпированного поведения???????</a:t>
            </a:r>
          </a:p>
        </p:txBody>
      </p:sp>
      <p:pic>
        <p:nvPicPr>
          <p:cNvPr id="11268" name="Picture 15" descr="j030343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92150"/>
            <a:ext cx="1150938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398842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260647"/>
            <a:ext cx="653447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Cambria" panose="02040503050406030204" pitchFamily="18" charset="0"/>
              </a:rPr>
              <a:t>- Низкая заработная плата государственных служащих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Незнание законов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Желание легкой наживы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Частая сменяемость лиц на различных должностях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Нестабильность в стране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Коррупция как привычка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Низкий уровень жизни населения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Слабая развитость государственных институтов</a:t>
            </a:r>
          </a:p>
          <a:p>
            <a:r>
              <a:rPr lang="ru-RU" sz="3200" dirty="0">
                <a:latin typeface="Cambria" panose="02040503050406030204" pitchFamily="18" charset="0"/>
              </a:rPr>
              <a:t>- Безработица</a:t>
            </a:r>
          </a:p>
        </p:txBody>
      </p:sp>
    </p:spTree>
    <p:extLst>
      <p:ext uri="{BB962C8B-B14F-4D97-AF65-F5344CB8AC3E}">
        <p14:creationId xmlns:p14="http://schemas.microsoft.com/office/powerpoint/2010/main" val="257680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Народная мудрость « В суд ногой- в карман рукой» « Взятка и камни размягчает»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028384" cy="6021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89895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О чём эти пословицы?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81596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/>
              <a:t>Не подмажешь, не поедешь </a:t>
            </a:r>
            <a:r>
              <a:rPr lang="ru-RU" sz="2800" dirty="0"/>
              <a:t>– вымогательство, </a:t>
            </a:r>
            <a:r>
              <a:rPr lang="ru-RU" sz="2800" dirty="0" err="1"/>
              <a:t>взятничество</a:t>
            </a:r>
            <a:r>
              <a:rPr lang="ru-RU" sz="2800" dirty="0"/>
              <a:t>.</a:t>
            </a:r>
          </a:p>
          <a:p>
            <a:r>
              <a:rPr lang="ru-RU" sz="2800" b="1" dirty="0"/>
              <a:t>Рука руку моет </a:t>
            </a:r>
            <a:r>
              <a:rPr lang="ru-RU" sz="2800" dirty="0"/>
              <a:t>– групповая запланированная деятельность в подкупе.</a:t>
            </a:r>
          </a:p>
          <a:p>
            <a:r>
              <a:rPr lang="ru-RU" sz="2800" b="1" dirty="0"/>
              <a:t>Загребать жар чужими руками </a:t>
            </a:r>
            <a:r>
              <a:rPr lang="ru-RU" sz="2800" dirty="0"/>
              <a:t>– несознательное соучастие в мошенничестве и аферах.</a:t>
            </a:r>
          </a:p>
          <a:p>
            <a:r>
              <a:rPr lang="ru-RU" sz="2800" b="1" dirty="0"/>
              <a:t>Видит око, да зуб не мед </a:t>
            </a:r>
            <a:r>
              <a:rPr lang="ru-RU" sz="2800" dirty="0"/>
              <a:t>– безрезультативность действий борьбы с коррупцией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23520" y="188640"/>
            <a:ext cx="38346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злоупотребление должностными полномочиями (ст. 285 УК РФ),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дача взятки (ст. 291 УК РФ)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получение взятки (ст. 290 УК РФ)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злоупотребление полномочиями (ст. 201 УК РФ)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/>
              <a:t>коммерческий подкуп (ст. 204 УК РФ)</a:t>
            </a:r>
          </a:p>
        </p:txBody>
      </p:sp>
    </p:spTree>
    <p:extLst>
      <p:ext uri="{BB962C8B-B14F-4D97-AF65-F5344CB8AC3E}">
        <p14:creationId xmlns:p14="http://schemas.microsoft.com/office/powerpoint/2010/main" val="3454604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988840"/>
            <a:ext cx="45365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u="sng" dirty="0" smtClean="0">
                <a:latin typeface="Cambria" panose="02040503050406030204" pitchFamily="18" charset="0"/>
              </a:rPr>
              <a:t>«Приёмная комиссия»</a:t>
            </a:r>
            <a:endParaRPr lang="ru-RU" sz="6000" b="1" u="sng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430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0998" y="260648"/>
            <a:ext cx="70567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1. Какой документ содержит статьи, направленные на борьбу с коррупцией?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Административный кодекс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Уголовный кодекс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Конституция</a:t>
            </a:r>
          </a:p>
          <a:p>
            <a:pPr marL="285750" indent="-285750">
              <a:buFontTx/>
              <a:buChar char="-"/>
            </a:pPr>
            <a:endParaRPr lang="ru-RU" sz="2000" b="1" dirty="0"/>
          </a:p>
          <a:p>
            <a:r>
              <a:rPr lang="ru-RU" sz="2000" b="1" dirty="0" smtClean="0"/>
              <a:t>2. Каковы наиболее эффективные методы борьбы с коррупцией?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Отстранение от должности без права восстановиться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Штраф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Заключение</a:t>
            </a:r>
          </a:p>
          <a:p>
            <a:endParaRPr lang="ru-RU" sz="2000" b="1" dirty="0"/>
          </a:p>
          <a:p>
            <a:r>
              <a:rPr lang="ru-RU" sz="2000" b="1" dirty="0" smtClean="0"/>
              <a:t>3. Необходимо ли ужесточить наказания за коррупцию?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Да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Нет, они достаточно жёсткие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Нет, это ничего не изменит</a:t>
            </a:r>
          </a:p>
          <a:p>
            <a:endParaRPr lang="ru-RU" sz="2000" b="1" dirty="0"/>
          </a:p>
          <a:p>
            <a:r>
              <a:rPr lang="ru-RU" sz="2000" b="1" dirty="0" smtClean="0"/>
              <a:t>4. Котовы ли вы взять/дать взятку?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Да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Нет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/>
              <a:t>Зависит от обстоятельств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40407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506</Words>
  <Application>Microsoft Office PowerPoint</Application>
  <PresentationFormat>Экран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Понятие коррупции </vt:lpstr>
      <vt:lpstr>Формы коррупции </vt:lpstr>
      <vt:lpstr>Из истории коррупции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yut</dc:creator>
  <cp:lastModifiedBy>Детсад-9</cp:lastModifiedBy>
  <cp:revision>6</cp:revision>
  <dcterms:created xsi:type="dcterms:W3CDTF">2016-12-09T03:00:52Z</dcterms:created>
  <dcterms:modified xsi:type="dcterms:W3CDTF">2021-06-23T08:38:14Z</dcterms:modified>
</cp:coreProperties>
</file>