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48"/>
    <a:srgbClr val="FF6969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41FF6-F078-40EA-B79E-0915CE9B2CB7}" type="doc">
      <dgm:prSet loTypeId="urn:microsoft.com/office/officeart/2008/layout/AscendingPictureAccentProcess" loCatId="pictur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4CF6394-D900-45AD-A1CC-53E5FAEA96CD}">
      <dgm:prSet phldrT="[Текст]"/>
      <dgm:spPr/>
      <dgm:t>
        <a:bodyPr lIns="180000" anchor="ctr" anchorCtr="1"/>
        <a:lstStyle/>
        <a:p>
          <a:pPr algn="ctr"/>
          <a:r>
            <a:rPr lang="ru-RU" dirty="0" smtClean="0">
              <a:solidFill>
                <a:srgbClr val="FF0000"/>
              </a:solidFill>
            </a:rPr>
            <a:t>59,85% </a:t>
          </a:r>
          <a:r>
            <a:rPr lang="ru-RU" dirty="0" smtClean="0">
              <a:solidFill>
                <a:srgbClr val="002060"/>
              </a:solidFill>
            </a:rPr>
            <a:t>от кол-ва получателей услуг</a:t>
          </a:r>
          <a:endParaRPr lang="ru-RU" dirty="0">
            <a:solidFill>
              <a:srgbClr val="002060"/>
            </a:solidFill>
          </a:endParaRPr>
        </a:p>
      </dgm:t>
    </dgm:pt>
    <dgm:pt modelId="{16EC3AB9-449B-4FAF-96B5-A9146AE7503D}" type="parTrans" cxnId="{580A397F-DD84-4374-80C1-B6C106DC3A0C}">
      <dgm:prSet/>
      <dgm:spPr/>
      <dgm:t>
        <a:bodyPr/>
        <a:lstStyle/>
        <a:p>
          <a:endParaRPr lang="ru-RU"/>
        </a:p>
      </dgm:t>
    </dgm:pt>
    <dgm:pt modelId="{7DE28672-1108-4AC7-A7E4-6FB9004430C5}" type="sibTrans" cxnId="{580A397F-DD84-4374-80C1-B6C106DC3A0C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ru-RU"/>
        </a:p>
      </dgm:t>
    </dgm:pt>
    <dgm:pt modelId="{8BBD3B19-0F18-4289-A650-79CC68B0F40A}">
      <dgm:prSet phldrT="[Текст]"/>
      <dgm:spPr/>
      <dgm:t>
        <a:bodyPr lIns="108000"/>
        <a:lstStyle/>
        <a:p>
          <a:pPr algn="ctr"/>
          <a:r>
            <a:rPr lang="ru-RU" b="1" dirty="0" smtClean="0">
              <a:solidFill>
                <a:srgbClr val="FFFF00"/>
              </a:solidFill>
            </a:rPr>
            <a:t>60,7% </a:t>
          </a:r>
          <a:r>
            <a:rPr lang="ru-RU" dirty="0" smtClean="0"/>
            <a:t>от кол-ва получателей услуг</a:t>
          </a:r>
          <a:endParaRPr lang="ru-RU" dirty="0"/>
        </a:p>
      </dgm:t>
    </dgm:pt>
    <dgm:pt modelId="{2DBDE70D-4E36-4BFB-810D-20584AD3342F}" type="parTrans" cxnId="{E64AB975-055B-49A0-9C2E-6C6D3CB2040F}">
      <dgm:prSet/>
      <dgm:spPr/>
      <dgm:t>
        <a:bodyPr/>
        <a:lstStyle/>
        <a:p>
          <a:endParaRPr lang="ru-RU"/>
        </a:p>
      </dgm:t>
    </dgm:pt>
    <dgm:pt modelId="{290E482A-2651-4FB6-9C40-89BAA9BCE76B}" type="sibTrans" cxnId="{E64AB975-055B-49A0-9C2E-6C6D3CB2040F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effectLst>
          <a:reflection stA="0" endPos="65000" dist="50800" dir="5400000" sy="-100000" algn="bl" rotWithShape="0"/>
        </a:effectLst>
      </dgm:spPr>
      <dgm:t>
        <a:bodyPr/>
        <a:lstStyle/>
        <a:p>
          <a:endParaRPr lang="ru-RU"/>
        </a:p>
      </dgm:t>
    </dgm:pt>
    <dgm:pt modelId="{573BD472-86DC-44C6-A13D-9D08864F5FF0}" type="pres">
      <dgm:prSet presAssocID="{63A41FF6-F078-40EA-B79E-0915CE9B2CB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655C5F-487A-45A8-ADAD-A78847F8BF0C}" type="pres">
      <dgm:prSet presAssocID="{63A41FF6-F078-40EA-B79E-0915CE9B2CB7}" presName="dot1" presStyleLbl="alignNode1" presStyleIdx="0" presStyleCnt="10"/>
      <dgm:spPr/>
    </dgm:pt>
    <dgm:pt modelId="{2CC174AE-1899-4B8E-8221-657549E69424}" type="pres">
      <dgm:prSet presAssocID="{63A41FF6-F078-40EA-B79E-0915CE9B2CB7}" presName="dot2" presStyleLbl="alignNode1" presStyleIdx="1" presStyleCnt="10"/>
      <dgm:spPr/>
    </dgm:pt>
    <dgm:pt modelId="{1BDB0F24-97C3-4542-A494-A347B6147660}" type="pres">
      <dgm:prSet presAssocID="{63A41FF6-F078-40EA-B79E-0915CE9B2CB7}" presName="dot3" presStyleLbl="alignNode1" presStyleIdx="2" presStyleCnt="10"/>
      <dgm:spPr/>
    </dgm:pt>
    <dgm:pt modelId="{714470AE-AFE5-42CC-8DC2-DE0543C94302}" type="pres">
      <dgm:prSet presAssocID="{63A41FF6-F078-40EA-B79E-0915CE9B2CB7}" presName="dotArrow1" presStyleLbl="alignNode1" presStyleIdx="3" presStyleCnt="10"/>
      <dgm:spPr/>
    </dgm:pt>
    <dgm:pt modelId="{116DBDA3-B831-4EDF-ACC9-482CE3B5C3AD}" type="pres">
      <dgm:prSet presAssocID="{63A41FF6-F078-40EA-B79E-0915CE9B2CB7}" presName="dotArrow2" presStyleLbl="alignNode1" presStyleIdx="4" presStyleCnt="10"/>
      <dgm:spPr/>
    </dgm:pt>
    <dgm:pt modelId="{BE4BC5B6-120B-4F07-A417-DC6218909C62}" type="pres">
      <dgm:prSet presAssocID="{63A41FF6-F078-40EA-B79E-0915CE9B2CB7}" presName="dotArrow3" presStyleLbl="alignNode1" presStyleIdx="5" presStyleCnt="10"/>
      <dgm:spPr/>
    </dgm:pt>
    <dgm:pt modelId="{7399E6F6-72D6-4388-B403-BB8339C4828A}" type="pres">
      <dgm:prSet presAssocID="{63A41FF6-F078-40EA-B79E-0915CE9B2CB7}" presName="dotArrow4" presStyleLbl="alignNode1" presStyleIdx="6" presStyleCnt="10"/>
      <dgm:spPr/>
    </dgm:pt>
    <dgm:pt modelId="{0CFE0902-12DB-4F24-8C46-1AC4ECBBB739}" type="pres">
      <dgm:prSet presAssocID="{63A41FF6-F078-40EA-B79E-0915CE9B2CB7}" presName="dotArrow5" presStyleLbl="alignNode1" presStyleIdx="7" presStyleCnt="10"/>
      <dgm:spPr/>
    </dgm:pt>
    <dgm:pt modelId="{9096C262-8AD6-4BB7-9BA6-B8F050D4C081}" type="pres">
      <dgm:prSet presAssocID="{63A41FF6-F078-40EA-B79E-0915CE9B2CB7}" presName="dotArrow6" presStyleLbl="alignNode1" presStyleIdx="8" presStyleCnt="10"/>
      <dgm:spPr/>
    </dgm:pt>
    <dgm:pt modelId="{5C8333A9-46F2-45ED-8AB4-AF3BE4DECEC6}" type="pres">
      <dgm:prSet presAssocID="{63A41FF6-F078-40EA-B79E-0915CE9B2CB7}" presName="dotArrow7" presStyleLbl="alignNode1" presStyleIdx="9" presStyleCnt="10"/>
      <dgm:spPr/>
    </dgm:pt>
    <dgm:pt modelId="{4D6028B5-E789-4E82-BEB3-D3DDBD2938C4}" type="pres">
      <dgm:prSet presAssocID="{54CF6394-D900-45AD-A1CC-53E5FAEA96CD}" presName="parTx1" presStyleLbl="node1" presStyleIdx="0" presStyleCnt="2" custLinFactNeighborX="-771" custLinFactNeighborY="-22293"/>
      <dgm:spPr/>
      <dgm:t>
        <a:bodyPr/>
        <a:lstStyle/>
        <a:p>
          <a:endParaRPr lang="ru-RU"/>
        </a:p>
      </dgm:t>
    </dgm:pt>
    <dgm:pt modelId="{6C88848F-B3B4-4D40-A371-C1ED812265DC}" type="pres">
      <dgm:prSet presAssocID="{7DE28672-1108-4AC7-A7E4-6FB9004430C5}" presName="picture1" presStyleCnt="0"/>
      <dgm:spPr/>
    </dgm:pt>
    <dgm:pt modelId="{16C1DF2D-721B-4CB6-A72E-EE9C0CEEC294}" type="pres">
      <dgm:prSet presAssocID="{7DE28672-1108-4AC7-A7E4-6FB9004430C5}" presName="imageRepeatNode" presStyleLbl="fgImgPlace1" presStyleIdx="0" presStyleCnt="2" custLinFactNeighborX="-21634" custLinFactNeighborY="-8737"/>
      <dgm:spPr/>
      <dgm:t>
        <a:bodyPr/>
        <a:lstStyle/>
        <a:p>
          <a:endParaRPr lang="ru-RU"/>
        </a:p>
      </dgm:t>
    </dgm:pt>
    <dgm:pt modelId="{8020467A-2F40-4A41-9D0B-BA71DAFA3F41}" type="pres">
      <dgm:prSet presAssocID="{8BBD3B19-0F18-4289-A650-79CC68B0F40A}" presName="parTx2" presStyleLbl="node1" presStyleIdx="1" presStyleCnt="2" custLinFactNeighborX="2626" custLinFactNeighborY="-719"/>
      <dgm:spPr/>
      <dgm:t>
        <a:bodyPr/>
        <a:lstStyle/>
        <a:p>
          <a:endParaRPr lang="ru-RU"/>
        </a:p>
      </dgm:t>
    </dgm:pt>
    <dgm:pt modelId="{5E0DEBA2-1CDA-4285-98C8-C6FBAF81D346}" type="pres">
      <dgm:prSet presAssocID="{290E482A-2651-4FB6-9C40-89BAA9BCE76B}" presName="picture2" presStyleCnt="0"/>
      <dgm:spPr/>
    </dgm:pt>
    <dgm:pt modelId="{E509180F-23B4-400D-9ACE-F892F161C217}" type="pres">
      <dgm:prSet presAssocID="{290E482A-2651-4FB6-9C40-89BAA9BCE76B}" presName="imageRepeatNode" presStyleLbl="fgImgPlace1" presStyleIdx="1" presStyleCnt="2" custLinFactNeighborX="-40191" custLinFactNeighborY="4576"/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5F82F1A7-D9CF-40F8-BEA6-D01B4A5D5D60}" type="presOf" srcId="{63A41FF6-F078-40EA-B79E-0915CE9B2CB7}" destId="{573BD472-86DC-44C6-A13D-9D08864F5FF0}" srcOrd="0" destOrd="0" presId="urn:microsoft.com/office/officeart/2008/layout/AscendingPictureAccentProcess"/>
    <dgm:cxn modelId="{099844A8-D247-4C2E-98AF-D3007D4C57AF}" type="presOf" srcId="{290E482A-2651-4FB6-9C40-89BAA9BCE76B}" destId="{E509180F-23B4-400D-9ACE-F892F161C217}" srcOrd="0" destOrd="0" presId="urn:microsoft.com/office/officeart/2008/layout/AscendingPictureAccentProcess"/>
    <dgm:cxn modelId="{E64AB975-055B-49A0-9C2E-6C6D3CB2040F}" srcId="{63A41FF6-F078-40EA-B79E-0915CE9B2CB7}" destId="{8BBD3B19-0F18-4289-A650-79CC68B0F40A}" srcOrd="1" destOrd="0" parTransId="{2DBDE70D-4E36-4BFB-810D-20584AD3342F}" sibTransId="{290E482A-2651-4FB6-9C40-89BAA9BCE76B}"/>
    <dgm:cxn modelId="{DC16E54F-B2B3-4357-B2B6-BFBBD7BE4AFC}" type="presOf" srcId="{7DE28672-1108-4AC7-A7E4-6FB9004430C5}" destId="{16C1DF2D-721B-4CB6-A72E-EE9C0CEEC294}" srcOrd="0" destOrd="0" presId="urn:microsoft.com/office/officeart/2008/layout/AscendingPictureAccentProcess"/>
    <dgm:cxn modelId="{4A05A1DF-BAEF-4112-ADFD-34233E1D17A7}" type="presOf" srcId="{54CF6394-D900-45AD-A1CC-53E5FAEA96CD}" destId="{4D6028B5-E789-4E82-BEB3-D3DDBD2938C4}" srcOrd="0" destOrd="0" presId="urn:microsoft.com/office/officeart/2008/layout/AscendingPictureAccentProcess"/>
    <dgm:cxn modelId="{A80B5124-32F5-40AF-8381-208D543A2987}" type="presOf" srcId="{8BBD3B19-0F18-4289-A650-79CC68B0F40A}" destId="{8020467A-2F40-4A41-9D0B-BA71DAFA3F41}" srcOrd="0" destOrd="0" presId="urn:microsoft.com/office/officeart/2008/layout/AscendingPictureAccentProcess"/>
    <dgm:cxn modelId="{580A397F-DD84-4374-80C1-B6C106DC3A0C}" srcId="{63A41FF6-F078-40EA-B79E-0915CE9B2CB7}" destId="{54CF6394-D900-45AD-A1CC-53E5FAEA96CD}" srcOrd="0" destOrd="0" parTransId="{16EC3AB9-449B-4FAF-96B5-A9146AE7503D}" sibTransId="{7DE28672-1108-4AC7-A7E4-6FB9004430C5}"/>
    <dgm:cxn modelId="{AF3E587B-9542-4BF4-8226-10DD12CC33A6}" type="presParOf" srcId="{573BD472-86DC-44C6-A13D-9D08864F5FF0}" destId="{46655C5F-487A-45A8-ADAD-A78847F8BF0C}" srcOrd="0" destOrd="0" presId="urn:microsoft.com/office/officeart/2008/layout/AscendingPictureAccentProcess"/>
    <dgm:cxn modelId="{AD4FB4BE-FBD5-4C2D-91F0-612B3D12B6A7}" type="presParOf" srcId="{573BD472-86DC-44C6-A13D-9D08864F5FF0}" destId="{2CC174AE-1899-4B8E-8221-657549E69424}" srcOrd="1" destOrd="0" presId="urn:microsoft.com/office/officeart/2008/layout/AscendingPictureAccentProcess"/>
    <dgm:cxn modelId="{E0BCECE7-C5A1-4AB4-A85C-C7EABC033DF3}" type="presParOf" srcId="{573BD472-86DC-44C6-A13D-9D08864F5FF0}" destId="{1BDB0F24-97C3-4542-A494-A347B6147660}" srcOrd="2" destOrd="0" presId="urn:microsoft.com/office/officeart/2008/layout/AscendingPictureAccentProcess"/>
    <dgm:cxn modelId="{8E8235F1-4EAB-479A-8D0C-AE2B2B36DE28}" type="presParOf" srcId="{573BD472-86DC-44C6-A13D-9D08864F5FF0}" destId="{714470AE-AFE5-42CC-8DC2-DE0543C94302}" srcOrd="3" destOrd="0" presId="urn:microsoft.com/office/officeart/2008/layout/AscendingPictureAccentProcess"/>
    <dgm:cxn modelId="{FFB33BB8-857B-463B-9D3D-9F8377613643}" type="presParOf" srcId="{573BD472-86DC-44C6-A13D-9D08864F5FF0}" destId="{116DBDA3-B831-4EDF-ACC9-482CE3B5C3AD}" srcOrd="4" destOrd="0" presId="urn:microsoft.com/office/officeart/2008/layout/AscendingPictureAccentProcess"/>
    <dgm:cxn modelId="{9CA704CB-9F9C-47BC-98AD-C2084362562D}" type="presParOf" srcId="{573BD472-86DC-44C6-A13D-9D08864F5FF0}" destId="{BE4BC5B6-120B-4F07-A417-DC6218909C62}" srcOrd="5" destOrd="0" presId="urn:microsoft.com/office/officeart/2008/layout/AscendingPictureAccentProcess"/>
    <dgm:cxn modelId="{CB1C7845-33CC-4937-B834-395D04B699F7}" type="presParOf" srcId="{573BD472-86DC-44C6-A13D-9D08864F5FF0}" destId="{7399E6F6-72D6-4388-B403-BB8339C4828A}" srcOrd="6" destOrd="0" presId="urn:microsoft.com/office/officeart/2008/layout/AscendingPictureAccentProcess"/>
    <dgm:cxn modelId="{EF108228-1A31-4E6B-BD9F-59F42F49AA94}" type="presParOf" srcId="{573BD472-86DC-44C6-A13D-9D08864F5FF0}" destId="{0CFE0902-12DB-4F24-8C46-1AC4ECBBB739}" srcOrd="7" destOrd="0" presId="urn:microsoft.com/office/officeart/2008/layout/AscendingPictureAccentProcess"/>
    <dgm:cxn modelId="{CFB1E1CD-E42B-45FC-9211-7E19D967864F}" type="presParOf" srcId="{573BD472-86DC-44C6-A13D-9D08864F5FF0}" destId="{9096C262-8AD6-4BB7-9BA6-B8F050D4C081}" srcOrd="8" destOrd="0" presId="urn:microsoft.com/office/officeart/2008/layout/AscendingPictureAccentProcess"/>
    <dgm:cxn modelId="{8E0D095D-611D-4346-B5C0-D6C30FFCA2B1}" type="presParOf" srcId="{573BD472-86DC-44C6-A13D-9D08864F5FF0}" destId="{5C8333A9-46F2-45ED-8AB4-AF3BE4DECEC6}" srcOrd="9" destOrd="0" presId="urn:microsoft.com/office/officeart/2008/layout/AscendingPictureAccentProcess"/>
    <dgm:cxn modelId="{5070249C-F147-415C-8C74-0A73C82745B4}" type="presParOf" srcId="{573BD472-86DC-44C6-A13D-9D08864F5FF0}" destId="{4D6028B5-E789-4E82-BEB3-D3DDBD2938C4}" srcOrd="10" destOrd="0" presId="urn:microsoft.com/office/officeart/2008/layout/AscendingPictureAccentProcess"/>
    <dgm:cxn modelId="{F78ECEF8-3941-43F8-A019-49FDEA615513}" type="presParOf" srcId="{573BD472-86DC-44C6-A13D-9D08864F5FF0}" destId="{6C88848F-B3B4-4D40-A371-C1ED812265DC}" srcOrd="11" destOrd="0" presId="urn:microsoft.com/office/officeart/2008/layout/AscendingPictureAccentProcess"/>
    <dgm:cxn modelId="{BC138A0D-E912-4435-8D7C-9E7A85C1890A}" type="presParOf" srcId="{6C88848F-B3B4-4D40-A371-C1ED812265DC}" destId="{16C1DF2D-721B-4CB6-A72E-EE9C0CEEC294}" srcOrd="0" destOrd="0" presId="urn:microsoft.com/office/officeart/2008/layout/AscendingPictureAccentProcess"/>
    <dgm:cxn modelId="{91D2DE58-3D8E-4379-977F-6BEE639AA603}" type="presParOf" srcId="{573BD472-86DC-44C6-A13D-9D08864F5FF0}" destId="{8020467A-2F40-4A41-9D0B-BA71DAFA3F41}" srcOrd="12" destOrd="0" presId="urn:microsoft.com/office/officeart/2008/layout/AscendingPictureAccentProcess"/>
    <dgm:cxn modelId="{4A0CED97-684F-450A-ADD1-1BCC76BB5A05}" type="presParOf" srcId="{573BD472-86DC-44C6-A13D-9D08864F5FF0}" destId="{5E0DEBA2-1CDA-4285-98C8-C6FBAF81D346}" srcOrd="13" destOrd="0" presId="urn:microsoft.com/office/officeart/2008/layout/AscendingPictureAccentProcess"/>
    <dgm:cxn modelId="{A6D21CAF-8B5E-4385-9234-4B8B2DAFF6A9}" type="presParOf" srcId="{5E0DEBA2-1CDA-4285-98C8-C6FBAF81D346}" destId="{E509180F-23B4-400D-9ACE-F892F161C217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BEE574-0405-4AC0-94E4-F5660DD4CD7A}" type="doc">
      <dgm:prSet loTypeId="urn:microsoft.com/office/officeart/2005/8/layout/arrow5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C11CA69-E3C6-4F2C-8A09-E86D400E06CA}">
      <dgm:prSet phldrT="[Текст]"/>
      <dgm:spPr/>
      <dgm:t>
        <a:bodyPr/>
        <a:lstStyle/>
        <a:p>
          <a:r>
            <a:rPr lang="ru-RU" dirty="0" smtClean="0"/>
            <a:t>Информация, размещённая на информационных стендах в помещении образовательной организации</a:t>
          </a:r>
          <a:endParaRPr lang="ru-RU" dirty="0"/>
        </a:p>
      </dgm:t>
    </dgm:pt>
    <dgm:pt modelId="{75BE1774-A017-4A08-A0D3-DE7334BB2A27}" type="parTrans" cxnId="{2E13705F-D04C-4E29-923F-E33B96B8712F}">
      <dgm:prSet/>
      <dgm:spPr/>
      <dgm:t>
        <a:bodyPr/>
        <a:lstStyle/>
        <a:p>
          <a:endParaRPr lang="ru-RU"/>
        </a:p>
      </dgm:t>
    </dgm:pt>
    <dgm:pt modelId="{16E0E3A7-0313-4050-A2E9-DD3E69338169}" type="sibTrans" cxnId="{2E13705F-D04C-4E29-923F-E33B96B8712F}">
      <dgm:prSet/>
      <dgm:spPr/>
      <dgm:t>
        <a:bodyPr/>
        <a:lstStyle/>
        <a:p>
          <a:endParaRPr lang="ru-RU"/>
        </a:p>
      </dgm:t>
    </dgm:pt>
    <dgm:pt modelId="{80951659-5105-4789-B13F-3826DAA595ED}">
      <dgm:prSet phldrT="[Текст]"/>
      <dgm:spPr/>
      <dgm:t>
        <a:bodyPr/>
        <a:lstStyle/>
        <a:p>
          <a:r>
            <a:rPr lang="ru-RU" dirty="0" smtClean="0"/>
            <a:t>Информация, размещённая на официальном сайте образовательной организации</a:t>
          </a:r>
          <a:endParaRPr lang="ru-RU" dirty="0"/>
        </a:p>
      </dgm:t>
    </dgm:pt>
    <dgm:pt modelId="{14B37255-2203-47DB-8E1F-F262ECEE8B1D}" type="parTrans" cxnId="{A7E0C8F7-41F1-4F32-8B54-377BB51B0585}">
      <dgm:prSet/>
      <dgm:spPr/>
      <dgm:t>
        <a:bodyPr/>
        <a:lstStyle/>
        <a:p>
          <a:endParaRPr lang="ru-RU"/>
        </a:p>
      </dgm:t>
    </dgm:pt>
    <dgm:pt modelId="{8E4A5655-94FF-4947-9C06-782201DC8CBC}" type="sibTrans" cxnId="{A7E0C8F7-41F1-4F32-8B54-377BB51B0585}">
      <dgm:prSet/>
      <dgm:spPr/>
      <dgm:t>
        <a:bodyPr/>
        <a:lstStyle/>
        <a:p>
          <a:endParaRPr lang="ru-RU"/>
        </a:p>
      </dgm:t>
    </dgm:pt>
    <dgm:pt modelId="{05AC8F15-D107-44A4-BEC8-9E212C5BF34F}" type="pres">
      <dgm:prSet presAssocID="{27BEE574-0405-4AC0-94E4-F5660DD4CD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C35260-5030-4A5F-BD71-5B04B8D2881E}" type="pres">
      <dgm:prSet presAssocID="{7C11CA69-E3C6-4F2C-8A09-E86D400E06C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7BC8-6524-4E52-81AB-11D3AE3256F4}" type="pres">
      <dgm:prSet presAssocID="{80951659-5105-4789-B13F-3826DAA595E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3589F2-1DC2-4AF1-917D-3E1C2A8C3765}" type="presOf" srcId="{27BEE574-0405-4AC0-94E4-F5660DD4CD7A}" destId="{05AC8F15-D107-44A4-BEC8-9E212C5BF34F}" srcOrd="0" destOrd="0" presId="urn:microsoft.com/office/officeart/2005/8/layout/arrow5"/>
    <dgm:cxn modelId="{A7E0C8F7-41F1-4F32-8B54-377BB51B0585}" srcId="{27BEE574-0405-4AC0-94E4-F5660DD4CD7A}" destId="{80951659-5105-4789-B13F-3826DAA595ED}" srcOrd="1" destOrd="0" parTransId="{14B37255-2203-47DB-8E1F-F262ECEE8B1D}" sibTransId="{8E4A5655-94FF-4947-9C06-782201DC8CBC}"/>
    <dgm:cxn modelId="{2E13705F-D04C-4E29-923F-E33B96B8712F}" srcId="{27BEE574-0405-4AC0-94E4-F5660DD4CD7A}" destId="{7C11CA69-E3C6-4F2C-8A09-E86D400E06CA}" srcOrd="0" destOrd="0" parTransId="{75BE1774-A017-4A08-A0D3-DE7334BB2A27}" sibTransId="{16E0E3A7-0313-4050-A2E9-DD3E69338169}"/>
    <dgm:cxn modelId="{4D517742-F74E-4D59-8E60-CF1FC5A280FE}" type="presOf" srcId="{7C11CA69-E3C6-4F2C-8A09-E86D400E06CA}" destId="{31C35260-5030-4A5F-BD71-5B04B8D2881E}" srcOrd="0" destOrd="0" presId="urn:microsoft.com/office/officeart/2005/8/layout/arrow5"/>
    <dgm:cxn modelId="{67D513A9-C72D-40E1-90F4-8E8A807A9F06}" type="presOf" srcId="{80951659-5105-4789-B13F-3826DAA595ED}" destId="{B80B7BC8-6524-4E52-81AB-11D3AE3256F4}" srcOrd="0" destOrd="0" presId="urn:microsoft.com/office/officeart/2005/8/layout/arrow5"/>
    <dgm:cxn modelId="{6824A8DE-31E2-423E-BE01-3D87A06F17AF}" type="presParOf" srcId="{05AC8F15-D107-44A4-BEC8-9E212C5BF34F}" destId="{31C35260-5030-4A5F-BD71-5B04B8D2881E}" srcOrd="0" destOrd="0" presId="urn:microsoft.com/office/officeart/2005/8/layout/arrow5"/>
    <dgm:cxn modelId="{17DAA6EB-E445-4002-923F-34B1A1F3CEF7}" type="presParOf" srcId="{05AC8F15-D107-44A4-BEC8-9E212C5BF34F}" destId="{B80B7BC8-6524-4E52-81AB-11D3AE3256F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32917E-99BB-4F92-AE44-5DA8DA68894D}" type="doc">
      <dgm:prSet loTypeId="urn:microsoft.com/office/officeart/2005/8/layout/radial3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C17190C-857D-4AB6-BF86-62131EABE64B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effectLst/>
            </a:rPr>
            <a:t>Комфортная зона отдыха или ожидания</a:t>
          </a:r>
          <a:endParaRPr lang="ru-RU" sz="1800" dirty="0">
            <a:solidFill>
              <a:srgbClr val="002060"/>
            </a:solidFill>
            <a:effectLst/>
          </a:endParaRPr>
        </a:p>
      </dgm:t>
    </dgm:pt>
    <dgm:pt modelId="{7EEEC150-C040-4D69-A8C1-5B0B37AC071D}" type="parTrans" cxnId="{AEA0036F-D32B-43B0-99BC-CDBBBEB9239A}">
      <dgm:prSet/>
      <dgm:spPr/>
      <dgm:t>
        <a:bodyPr/>
        <a:lstStyle/>
        <a:p>
          <a:endParaRPr lang="ru-RU"/>
        </a:p>
      </dgm:t>
    </dgm:pt>
    <dgm:pt modelId="{DB52D16B-C36C-45FE-A8ED-6A8D9BB874EB}" type="sibTrans" cxnId="{AEA0036F-D32B-43B0-99BC-CDBBBEB9239A}">
      <dgm:prSet/>
      <dgm:spPr/>
      <dgm:t>
        <a:bodyPr/>
        <a:lstStyle/>
        <a:p>
          <a:endParaRPr lang="ru-RU"/>
        </a:p>
      </dgm:t>
    </dgm:pt>
    <dgm:pt modelId="{080C62B5-2982-4D8D-BFD5-49124D8AADC6}">
      <dgm:prSet phldrT="[Текст]"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  <a:effectLst/>
            </a:rPr>
            <a:t>Доступность питьевой воды</a:t>
          </a:r>
          <a:endParaRPr lang="ru-RU" sz="1800" dirty="0">
            <a:solidFill>
              <a:srgbClr val="002060"/>
            </a:solidFill>
            <a:effectLst/>
          </a:endParaRPr>
        </a:p>
      </dgm:t>
    </dgm:pt>
    <dgm:pt modelId="{BF853081-47D1-44E1-B7F2-870811E8F8E4}" type="parTrans" cxnId="{AC3978AA-820F-4BCF-9441-2B9F32940F32}">
      <dgm:prSet/>
      <dgm:spPr/>
      <dgm:t>
        <a:bodyPr/>
        <a:lstStyle/>
        <a:p>
          <a:endParaRPr lang="ru-RU"/>
        </a:p>
      </dgm:t>
    </dgm:pt>
    <dgm:pt modelId="{0BA27BEF-E544-4D7E-BC74-6D4C605E56D8}" type="sibTrans" cxnId="{AC3978AA-820F-4BCF-9441-2B9F32940F32}">
      <dgm:prSet/>
      <dgm:spPr/>
      <dgm:t>
        <a:bodyPr/>
        <a:lstStyle/>
        <a:p>
          <a:endParaRPr lang="ru-RU"/>
        </a:p>
      </dgm:t>
    </dgm:pt>
    <dgm:pt modelId="{B64DA490-1B78-4A69-9A02-2626BD569CC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effectLst/>
            </a:rPr>
            <a:t>Санитарное состояние помещений</a:t>
          </a:r>
          <a:endParaRPr lang="ru-RU" sz="1800" dirty="0">
            <a:solidFill>
              <a:srgbClr val="002060"/>
            </a:solidFill>
            <a:effectLst/>
          </a:endParaRPr>
        </a:p>
      </dgm:t>
    </dgm:pt>
    <dgm:pt modelId="{4C755EA0-F39C-43A3-9681-2FC98A693BE4}" type="parTrans" cxnId="{3D74B4A7-77C8-40DF-9B89-8CDB1E2A9521}">
      <dgm:prSet/>
      <dgm:spPr/>
      <dgm:t>
        <a:bodyPr/>
        <a:lstStyle/>
        <a:p>
          <a:endParaRPr lang="ru-RU"/>
        </a:p>
      </dgm:t>
    </dgm:pt>
    <dgm:pt modelId="{DDE51DB5-4D1E-4A57-9A2F-00CE9362E37C}" type="sibTrans" cxnId="{3D74B4A7-77C8-40DF-9B89-8CDB1E2A9521}">
      <dgm:prSet/>
      <dgm:spPr/>
      <dgm:t>
        <a:bodyPr/>
        <a:lstStyle/>
        <a:p>
          <a:endParaRPr lang="ru-RU"/>
        </a:p>
      </dgm:t>
    </dgm:pt>
    <dgm:pt modelId="{DE969A06-FF6C-4F55-9E26-DE1888D07BA8}">
      <dgm:prSet phldrT="[Текст]" custT="1"/>
      <dgm:spPr/>
      <dgm:t>
        <a:bodyPr/>
        <a:lstStyle/>
        <a:p>
          <a:r>
            <a:rPr lang="ru-RU" sz="1800" smtClean="0">
              <a:solidFill>
                <a:srgbClr val="002060"/>
              </a:solidFill>
              <a:effectLst/>
            </a:rPr>
            <a:t>Наличие и доступность санитарных помещений</a:t>
          </a:r>
          <a:endParaRPr lang="ru-RU" sz="1800" dirty="0">
            <a:solidFill>
              <a:srgbClr val="002060"/>
            </a:solidFill>
            <a:effectLst/>
          </a:endParaRPr>
        </a:p>
      </dgm:t>
    </dgm:pt>
    <dgm:pt modelId="{1B5D7E0A-AA60-4DC0-BEAA-FF673EBCDF5C}" type="parTrans" cxnId="{B1AAC19E-0D77-40F4-BEE4-93A2D67FFF43}">
      <dgm:prSet/>
      <dgm:spPr/>
      <dgm:t>
        <a:bodyPr/>
        <a:lstStyle/>
        <a:p>
          <a:endParaRPr lang="ru-RU"/>
        </a:p>
      </dgm:t>
    </dgm:pt>
    <dgm:pt modelId="{636F6423-05EA-4010-83A9-E8A53FC86C45}" type="sibTrans" cxnId="{B1AAC19E-0D77-40F4-BEE4-93A2D67FFF43}">
      <dgm:prSet/>
      <dgm:spPr/>
      <dgm:t>
        <a:bodyPr/>
        <a:lstStyle/>
        <a:p>
          <a:endParaRPr lang="ru-RU"/>
        </a:p>
      </dgm:t>
    </dgm:pt>
    <dgm:pt modelId="{9624A105-3E4B-4868-899E-772982E3F73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effectLst/>
            </a:rPr>
            <a:t>Простота навигации</a:t>
          </a:r>
          <a:endParaRPr lang="ru-RU" sz="1800" dirty="0">
            <a:solidFill>
              <a:srgbClr val="002060"/>
            </a:solidFill>
            <a:effectLst/>
          </a:endParaRPr>
        </a:p>
      </dgm:t>
    </dgm:pt>
    <dgm:pt modelId="{FF2251A7-7B13-40CC-80FF-A8316BD5EA1D}" type="parTrans" cxnId="{78BC7BC6-221D-4624-AD31-37293A196634}">
      <dgm:prSet/>
      <dgm:spPr/>
      <dgm:t>
        <a:bodyPr/>
        <a:lstStyle/>
        <a:p>
          <a:endParaRPr lang="ru-RU"/>
        </a:p>
      </dgm:t>
    </dgm:pt>
    <dgm:pt modelId="{964C705A-BADC-454F-A01D-C7F0D5AF8300}" type="sibTrans" cxnId="{78BC7BC6-221D-4624-AD31-37293A196634}">
      <dgm:prSet/>
      <dgm:spPr/>
      <dgm:t>
        <a:bodyPr/>
        <a:lstStyle/>
        <a:p>
          <a:endParaRPr lang="ru-RU"/>
        </a:p>
      </dgm:t>
    </dgm:pt>
    <dgm:pt modelId="{44E2E71A-8CE0-4F7F-9544-59FDB3CD4899}">
      <dgm:prSet phldrT="[Текст]" custT="1"/>
      <dgm:spPr>
        <a:blipFill dpi="0" rotWithShape="0">
          <a:blip xmlns:r="http://schemas.openxmlformats.org/officeDocument/2006/relationships" r:embed="rId1">
            <a:alphaModFix amt="70000"/>
          </a:blip>
          <a:srcRect/>
          <a:stretch>
            <a:fillRect/>
          </a:stretch>
        </a:blipFill>
      </dgm:spPr>
      <dgm:t>
        <a:bodyPr/>
        <a:lstStyle/>
        <a:p>
          <a:endParaRPr lang="ru-RU" sz="6600" dirty="0">
            <a:solidFill>
              <a:srgbClr val="002060"/>
            </a:solidFill>
            <a:effectLst/>
          </a:endParaRPr>
        </a:p>
      </dgm:t>
    </dgm:pt>
    <dgm:pt modelId="{D6E47F9D-4824-47D8-BC4C-6EAAEE79E9E1}" type="parTrans" cxnId="{3ED12F4B-E01B-4EBE-B3D6-6B27D9200162}">
      <dgm:prSet/>
      <dgm:spPr/>
      <dgm:t>
        <a:bodyPr/>
        <a:lstStyle/>
        <a:p>
          <a:endParaRPr lang="ru-RU"/>
        </a:p>
      </dgm:t>
    </dgm:pt>
    <dgm:pt modelId="{A1AD336E-EEF6-4D62-A960-DDE169E40C4B}" type="sibTrans" cxnId="{3ED12F4B-E01B-4EBE-B3D6-6B27D9200162}">
      <dgm:prSet/>
      <dgm:spPr/>
      <dgm:t>
        <a:bodyPr/>
        <a:lstStyle/>
        <a:p>
          <a:endParaRPr lang="ru-RU"/>
        </a:p>
      </dgm:t>
    </dgm:pt>
    <dgm:pt modelId="{8397686B-9668-415D-AAD3-AF1C89F7D984}" type="pres">
      <dgm:prSet presAssocID="{C732917E-99BB-4F92-AE44-5DA8DA68894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E71E1A-EE3B-47E9-AA9B-13E4646E69B1}" type="pres">
      <dgm:prSet presAssocID="{C732917E-99BB-4F92-AE44-5DA8DA68894D}" presName="radial" presStyleCnt="0">
        <dgm:presLayoutVars>
          <dgm:animLvl val="ctr"/>
        </dgm:presLayoutVars>
      </dgm:prSet>
      <dgm:spPr/>
    </dgm:pt>
    <dgm:pt modelId="{A785D1B5-D66D-4BD2-81B6-225862F357BD}" type="pres">
      <dgm:prSet presAssocID="{44E2E71A-8CE0-4F7F-9544-59FDB3CD4899}" presName="centerShape" presStyleLbl="vennNode1" presStyleIdx="0" presStyleCnt="6" custScaleX="73920" custScaleY="66254"/>
      <dgm:spPr/>
      <dgm:t>
        <a:bodyPr/>
        <a:lstStyle/>
        <a:p>
          <a:endParaRPr lang="ru-RU"/>
        </a:p>
      </dgm:t>
    </dgm:pt>
    <dgm:pt modelId="{71FB603D-1FDF-493C-A1D2-01751A3A1B0B}" type="pres">
      <dgm:prSet presAssocID="{DC17190C-857D-4AB6-BF86-62131EABE64B}" presName="node" presStyleLbl="vennNode1" presStyleIdx="1" presStyleCnt="6" custScaleX="125984" custScaleY="110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17F54-DEE6-4BDF-BC30-D116C37C21D6}" type="pres">
      <dgm:prSet presAssocID="{9624A105-3E4B-4868-899E-772982E3F730}" presName="node" presStyleLbl="vennNode1" presStyleIdx="2" presStyleCnt="6" custScaleX="125984" custScaleY="110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C185C-7E02-4C87-9C53-B703BC703A66}" type="pres">
      <dgm:prSet presAssocID="{080C62B5-2982-4D8D-BFD5-49124D8AADC6}" presName="node" presStyleLbl="vennNode1" presStyleIdx="3" presStyleCnt="6" custScaleX="125984" custScaleY="110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175E7-8E45-453D-AB62-0BD403163E63}" type="pres">
      <dgm:prSet presAssocID="{DE969A06-FF6C-4F55-9E26-DE1888D07BA8}" presName="node" presStyleLbl="vennNode1" presStyleIdx="4" presStyleCnt="6" custScaleX="125984" custScaleY="110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52391-B347-4A22-B03F-2663626D0FE2}" type="pres">
      <dgm:prSet presAssocID="{B64DA490-1B78-4A69-9A02-2626BD569CC0}" presName="node" presStyleLbl="vennNode1" presStyleIdx="5" presStyleCnt="6" custScaleX="125984" custScaleY="110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A0036F-D32B-43B0-99BC-CDBBBEB9239A}" srcId="{44E2E71A-8CE0-4F7F-9544-59FDB3CD4899}" destId="{DC17190C-857D-4AB6-BF86-62131EABE64B}" srcOrd="0" destOrd="0" parTransId="{7EEEC150-C040-4D69-A8C1-5B0B37AC071D}" sibTransId="{DB52D16B-C36C-45FE-A8ED-6A8D9BB874EB}"/>
    <dgm:cxn modelId="{AE40168D-9319-4C50-89F9-7C5881C21C86}" type="presOf" srcId="{C732917E-99BB-4F92-AE44-5DA8DA68894D}" destId="{8397686B-9668-415D-AAD3-AF1C89F7D984}" srcOrd="0" destOrd="0" presId="urn:microsoft.com/office/officeart/2005/8/layout/radial3"/>
    <dgm:cxn modelId="{7D432B6B-F5A0-4CA0-B03B-D154D278A040}" type="presOf" srcId="{DC17190C-857D-4AB6-BF86-62131EABE64B}" destId="{71FB603D-1FDF-493C-A1D2-01751A3A1B0B}" srcOrd="0" destOrd="0" presId="urn:microsoft.com/office/officeart/2005/8/layout/radial3"/>
    <dgm:cxn modelId="{9A76060D-B8D6-466B-A81B-3C6BD0472CF3}" type="presOf" srcId="{B64DA490-1B78-4A69-9A02-2626BD569CC0}" destId="{3B552391-B347-4A22-B03F-2663626D0FE2}" srcOrd="0" destOrd="0" presId="urn:microsoft.com/office/officeart/2005/8/layout/radial3"/>
    <dgm:cxn modelId="{3ED12F4B-E01B-4EBE-B3D6-6B27D9200162}" srcId="{C732917E-99BB-4F92-AE44-5DA8DA68894D}" destId="{44E2E71A-8CE0-4F7F-9544-59FDB3CD4899}" srcOrd="0" destOrd="0" parTransId="{D6E47F9D-4824-47D8-BC4C-6EAAEE79E9E1}" sibTransId="{A1AD336E-EEF6-4D62-A960-DDE169E40C4B}"/>
    <dgm:cxn modelId="{65788B25-3BF7-4B7A-BD88-9284AA43095B}" type="presOf" srcId="{DE969A06-FF6C-4F55-9E26-DE1888D07BA8}" destId="{098175E7-8E45-453D-AB62-0BD403163E63}" srcOrd="0" destOrd="0" presId="urn:microsoft.com/office/officeart/2005/8/layout/radial3"/>
    <dgm:cxn modelId="{78BC7BC6-221D-4624-AD31-37293A196634}" srcId="{44E2E71A-8CE0-4F7F-9544-59FDB3CD4899}" destId="{9624A105-3E4B-4868-899E-772982E3F730}" srcOrd="1" destOrd="0" parTransId="{FF2251A7-7B13-40CC-80FF-A8316BD5EA1D}" sibTransId="{964C705A-BADC-454F-A01D-C7F0D5AF8300}"/>
    <dgm:cxn modelId="{CCAD85C1-E6E9-4F0A-AE1C-5F09402924CC}" type="presOf" srcId="{44E2E71A-8CE0-4F7F-9544-59FDB3CD4899}" destId="{A785D1B5-D66D-4BD2-81B6-225862F357BD}" srcOrd="0" destOrd="0" presId="urn:microsoft.com/office/officeart/2005/8/layout/radial3"/>
    <dgm:cxn modelId="{75374DE2-5127-4F45-B440-7F90787B2309}" type="presOf" srcId="{9624A105-3E4B-4868-899E-772982E3F730}" destId="{5DE17F54-DEE6-4BDF-BC30-D116C37C21D6}" srcOrd="0" destOrd="0" presId="urn:microsoft.com/office/officeart/2005/8/layout/radial3"/>
    <dgm:cxn modelId="{3D74B4A7-77C8-40DF-9B89-8CDB1E2A9521}" srcId="{44E2E71A-8CE0-4F7F-9544-59FDB3CD4899}" destId="{B64DA490-1B78-4A69-9A02-2626BD569CC0}" srcOrd="4" destOrd="0" parTransId="{4C755EA0-F39C-43A3-9681-2FC98A693BE4}" sibTransId="{DDE51DB5-4D1E-4A57-9A2F-00CE9362E37C}"/>
    <dgm:cxn modelId="{B1AAC19E-0D77-40F4-BEE4-93A2D67FFF43}" srcId="{44E2E71A-8CE0-4F7F-9544-59FDB3CD4899}" destId="{DE969A06-FF6C-4F55-9E26-DE1888D07BA8}" srcOrd="3" destOrd="0" parTransId="{1B5D7E0A-AA60-4DC0-BEAA-FF673EBCDF5C}" sibTransId="{636F6423-05EA-4010-83A9-E8A53FC86C45}"/>
    <dgm:cxn modelId="{B945BFA8-8712-4D49-B45D-353C2BDDF1CC}" type="presOf" srcId="{080C62B5-2982-4D8D-BFD5-49124D8AADC6}" destId="{A41C185C-7E02-4C87-9C53-B703BC703A66}" srcOrd="0" destOrd="0" presId="urn:microsoft.com/office/officeart/2005/8/layout/radial3"/>
    <dgm:cxn modelId="{AC3978AA-820F-4BCF-9441-2B9F32940F32}" srcId="{44E2E71A-8CE0-4F7F-9544-59FDB3CD4899}" destId="{080C62B5-2982-4D8D-BFD5-49124D8AADC6}" srcOrd="2" destOrd="0" parTransId="{BF853081-47D1-44E1-B7F2-870811E8F8E4}" sibTransId="{0BA27BEF-E544-4D7E-BC74-6D4C605E56D8}"/>
    <dgm:cxn modelId="{A9226D75-5CE5-4BC1-88D7-CCD597E19310}" type="presParOf" srcId="{8397686B-9668-415D-AAD3-AF1C89F7D984}" destId="{D8E71E1A-EE3B-47E9-AA9B-13E4646E69B1}" srcOrd="0" destOrd="0" presId="urn:microsoft.com/office/officeart/2005/8/layout/radial3"/>
    <dgm:cxn modelId="{D4F02A70-E2E1-4FB3-88D1-62166077B1FA}" type="presParOf" srcId="{D8E71E1A-EE3B-47E9-AA9B-13E4646E69B1}" destId="{A785D1B5-D66D-4BD2-81B6-225862F357BD}" srcOrd="0" destOrd="0" presId="urn:microsoft.com/office/officeart/2005/8/layout/radial3"/>
    <dgm:cxn modelId="{100C33A6-2661-494B-9CCD-53A557139110}" type="presParOf" srcId="{D8E71E1A-EE3B-47E9-AA9B-13E4646E69B1}" destId="{71FB603D-1FDF-493C-A1D2-01751A3A1B0B}" srcOrd="1" destOrd="0" presId="urn:microsoft.com/office/officeart/2005/8/layout/radial3"/>
    <dgm:cxn modelId="{3E0DE9BF-B292-4932-9A99-44FFE88CD9DD}" type="presParOf" srcId="{D8E71E1A-EE3B-47E9-AA9B-13E4646E69B1}" destId="{5DE17F54-DEE6-4BDF-BC30-D116C37C21D6}" srcOrd="2" destOrd="0" presId="urn:microsoft.com/office/officeart/2005/8/layout/radial3"/>
    <dgm:cxn modelId="{5CBBED2C-56CD-471C-BC32-2CCA8E72D7C0}" type="presParOf" srcId="{D8E71E1A-EE3B-47E9-AA9B-13E4646E69B1}" destId="{A41C185C-7E02-4C87-9C53-B703BC703A66}" srcOrd="3" destOrd="0" presId="urn:microsoft.com/office/officeart/2005/8/layout/radial3"/>
    <dgm:cxn modelId="{35DF51C2-92AA-4DEA-91EB-9978483F9110}" type="presParOf" srcId="{D8E71E1A-EE3B-47E9-AA9B-13E4646E69B1}" destId="{098175E7-8E45-453D-AB62-0BD403163E63}" srcOrd="4" destOrd="0" presId="urn:microsoft.com/office/officeart/2005/8/layout/radial3"/>
    <dgm:cxn modelId="{EFE5C1E4-D278-44BB-BCA1-E0E7A77FDEA6}" type="presParOf" srcId="{D8E71E1A-EE3B-47E9-AA9B-13E4646E69B1}" destId="{3B552391-B347-4A22-B03F-2663626D0FE2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E51F1E-AE6E-4C59-9ECF-359DF399A45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6A47306-AF8F-4416-8933-6403B149230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оборудование входных групп пандусами/подъёмами и платформами</a:t>
          </a:r>
          <a:endParaRPr lang="ru-RU" dirty="0">
            <a:solidFill>
              <a:schemeClr val="bg1"/>
            </a:solidFill>
          </a:endParaRPr>
        </a:p>
      </dgm:t>
    </dgm:pt>
    <dgm:pt modelId="{1197614D-CFEC-4BF9-BE72-C151D14B2B9A}" type="parTrans" cxnId="{79DC197A-CF00-405C-B38B-3605655DB360}">
      <dgm:prSet/>
      <dgm:spPr/>
      <dgm:t>
        <a:bodyPr/>
        <a:lstStyle/>
        <a:p>
          <a:endParaRPr lang="ru-RU"/>
        </a:p>
      </dgm:t>
    </dgm:pt>
    <dgm:pt modelId="{B1351B5D-E5C0-4EEE-8012-A39F069D0A54}" type="sibTrans" cxnId="{79DC197A-CF00-405C-B38B-3605655DB360}">
      <dgm:prSet/>
      <dgm:spPr/>
      <dgm:t>
        <a:bodyPr/>
        <a:lstStyle/>
        <a:p>
          <a:endParaRPr lang="ru-RU"/>
        </a:p>
      </dgm:t>
    </dgm:pt>
    <dgm:pt modelId="{961E1097-ECD9-46D5-B085-10365858F6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наличие выделенных стоянок для автотранспортных средств инвалидов</a:t>
          </a:r>
          <a:endParaRPr lang="ru-RU" dirty="0">
            <a:solidFill>
              <a:schemeClr val="tx1"/>
            </a:solidFill>
          </a:endParaRPr>
        </a:p>
      </dgm:t>
    </dgm:pt>
    <dgm:pt modelId="{1859FC5F-6C4C-4155-86ED-6D373177D12F}" type="parTrans" cxnId="{54EB0F57-957C-4039-BDA1-05EC3A5004EB}">
      <dgm:prSet/>
      <dgm:spPr/>
      <dgm:t>
        <a:bodyPr/>
        <a:lstStyle/>
        <a:p>
          <a:endParaRPr lang="ru-RU"/>
        </a:p>
      </dgm:t>
    </dgm:pt>
    <dgm:pt modelId="{7591AC07-6D92-4F4E-BE5C-C8EDDE231A17}" type="sibTrans" cxnId="{54EB0F57-957C-4039-BDA1-05EC3A5004EB}">
      <dgm:prSet/>
      <dgm:spPr/>
      <dgm:t>
        <a:bodyPr/>
        <a:lstStyle/>
        <a:p>
          <a:endParaRPr lang="ru-RU"/>
        </a:p>
      </dgm:t>
    </dgm:pt>
    <dgm:pt modelId="{EBF55062-9B3A-47EA-9549-B86538BD72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наличие адаптированных лифтов, поручней, расширенных дверных проёмов</a:t>
          </a:r>
          <a:endParaRPr lang="ru-RU" dirty="0">
            <a:solidFill>
              <a:schemeClr val="tx1"/>
            </a:solidFill>
          </a:endParaRPr>
        </a:p>
      </dgm:t>
    </dgm:pt>
    <dgm:pt modelId="{CF7C75AA-2223-47DA-ADD6-474E20DA6AEB}" type="parTrans" cxnId="{A10810CE-7090-4ABF-8908-DAF144F96034}">
      <dgm:prSet/>
      <dgm:spPr/>
      <dgm:t>
        <a:bodyPr/>
        <a:lstStyle/>
        <a:p>
          <a:endParaRPr lang="ru-RU"/>
        </a:p>
      </dgm:t>
    </dgm:pt>
    <dgm:pt modelId="{BE60F6AF-8150-46BF-A10E-0B376A80729B}" type="sibTrans" cxnId="{A10810CE-7090-4ABF-8908-DAF144F96034}">
      <dgm:prSet/>
      <dgm:spPr/>
      <dgm:t>
        <a:bodyPr/>
        <a:lstStyle/>
        <a:p>
          <a:endParaRPr lang="ru-RU"/>
        </a:p>
      </dgm:t>
    </dgm:pt>
    <dgm:pt modelId="{5D25D11A-5E4D-4426-AC72-40F2E55B192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наличие сменных кресел-колясок</a:t>
          </a:r>
          <a:endParaRPr lang="ru-RU" dirty="0">
            <a:solidFill>
              <a:schemeClr val="tx1"/>
            </a:solidFill>
          </a:endParaRPr>
        </a:p>
      </dgm:t>
    </dgm:pt>
    <dgm:pt modelId="{DD9DE281-A117-4EE0-A211-F729237707E3}" type="parTrans" cxnId="{48100A1E-818C-4FA5-BB1A-D1C0ACDB4AC9}">
      <dgm:prSet/>
      <dgm:spPr/>
      <dgm:t>
        <a:bodyPr/>
        <a:lstStyle/>
        <a:p>
          <a:endParaRPr lang="ru-RU"/>
        </a:p>
      </dgm:t>
    </dgm:pt>
    <dgm:pt modelId="{3921690C-F275-481A-B7F6-5157A7BD58C6}" type="sibTrans" cxnId="{48100A1E-818C-4FA5-BB1A-D1C0ACDB4AC9}">
      <dgm:prSet/>
      <dgm:spPr/>
      <dgm:t>
        <a:bodyPr/>
        <a:lstStyle/>
        <a:p>
          <a:endParaRPr lang="ru-RU"/>
        </a:p>
      </dgm:t>
    </dgm:pt>
    <dgm:pt modelId="{D95850A7-5EF4-4FAF-B4C3-A99461CD1AC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наличие специально оборудованных санитарно-гигиенических помещений</a:t>
          </a:r>
          <a:endParaRPr lang="ru-RU" dirty="0">
            <a:solidFill>
              <a:schemeClr val="tx1"/>
            </a:solidFill>
          </a:endParaRPr>
        </a:p>
      </dgm:t>
    </dgm:pt>
    <dgm:pt modelId="{DBAA4960-3563-4533-835C-17A8556719B9}" type="parTrans" cxnId="{0EEF3471-FF5C-4502-B8CE-D5D2D50503F5}">
      <dgm:prSet/>
      <dgm:spPr/>
      <dgm:t>
        <a:bodyPr/>
        <a:lstStyle/>
        <a:p>
          <a:endParaRPr lang="ru-RU"/>
        </a:p>
      </dgm:t>
    </dgm:pt>
    <dgm:pt modelId="{9087E66F-35F9-494D-8D63-6C32236FC88E}" type="sibTrans" cxnId="{0EEF3471-FF5C-4502-B8CE-D5D2D50503F5}">
      <dgm:prSet/>
      <dgm:spPr/>
      <dgm:t>
        <a:bodyPr/>
        <a:lstStyle/>
        <a:p>
          <a:endParaRPr lang="ru-RU"/>
        </a:p>
      </dgm:t>
    </dgm:pt>
    <dgm:pt modelId="{EC7ED814-B539-4A7D-9A23-39E86E9E5E28}" type="pres">
      <dgm:prSet presAssocID="{CFE51F1E-AE6E-4C59-9ECF-359DF399A4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523F83D-F695-4A28-92E2-2C2009C37930}" type="pres">
      <dgm:prSet presAssocID="{CFE51F1E-AE6E-4C59-9ECF-359DF399A457}" presName="Name1" presStyleCnt="0"/>
      <dgm:spPr/>
    </dgm:pt>
    <dgm:pt modelId="{D69B285E-45C0-440B-8A51-0CB9168BEE7C}" type="pres">
      <dgm:prSet presAssocID="{CFE51F1E-AE6E-4C59-9ECF-359DF399A457}" presName="cycle" presStyleCnt="0"/>
      <dgm:spPr/>
    </dgm:pt>
    <dgm:pt modelId="{508371C6-8289-4581-8A5C-328938420D80}" type="pres">
      <dgm:prSet presAssocID="{CFE51F1E-AE6E-4C59-9ECF-359DF399A457}" presName="srcNode" presStyleLbl="node1" presStyleIdx="0" presStyleCnt="5"/>
      <dgm:spPr/>
    </dgm:pt>
    <dgm:pt modelId="{0F8B814B-E2C8-4F12-83E5-F1E3923893DB}" type="pres">
      <dgm:prSet presAssocID="{CFE51F1E-AE6E-4C59-9ECF-359DF399A457}" presName="conn" presStyleLbl="parChTrans1D2" presStyleIdx="0" presStyleCnt="1"/>
      <dgm:spPr/>
      <dgm:t>
        <a:bodyPr/>
        <a:lstStyle/>
        <a:p>
          <a:endParaRPr lang="ru-RU"/>
        </a:p>
      </dgm:t>
    </dgm:pt>
    <dgm:pt modelId="{7C928107-7586-4728-AC9F-92B1C56AF58A}" type="pres">
      <dgm:prSet presAssocID="{CFE51F1E-AE6E-4C59-9ECF-359DF399A457}" presName="extraNode" presStyleLbl="node1" presStyleIdx="0" presStyleCnt="5"/>
      <dgm:spPr/>
    </dgm:pt>
    <dgm:pt modelId="{E666321A-682A-464D-A714-EEE19697F395}" type="pres">
      <dgm:prSet presAssocID="{CFE51F1E-AE6E-4C59-9ECF-359DF399A457}" presName="dstNode" presStyleLbl="node1" presStyleIdx="0" presStyleCnt="5"/>
      <dgm:spPr/>
    </dgm:pt>
    <dgm:pt modelId="{12630CEA-ED6A-489D-A56C-3D414F51605A}" type="pres">
      <dgm:prSet presAssocID="{26A47306-AF8F-4416-8933-6403B149230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2E0D5-8DA4-4783-8522-B6CEF4AF1C42}" type="pres">
      <dgm:prSet presAssocID="{26A47306-AF8F-4416-8933-6403B1492309}" presName="accent_1" presStyleCnt="0"/>
      <dgm:spPr/>
    </dgm:pt>
    <dgm:pt modelId="{CA28BE3C-2256-4C3F-8F2B-25F52F94BFA1}" type="pres">
      <dgm:prSet presAssocID="{26A47306-AF8F-4416-8933-6403B1492309}" presName="accentRepeatNode" presStyleLbl="solidFgAcc1" presStyleIdx="0" presStyleCnt="5"/>
      <dgm:spPr/>
    </dgm:pt>
    <dgm:pt modelId="{E279FCE6-8DA8-4406-B68B-7AF91907C37B}" type="pres">
      <dgm:prSet presAssocID="{961E1097-ECD9-46D5-B085-10365858F69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6BA9F-A0D0-47C4-B204-F492AEF4A2B4}" type="pres">
      <dgm:prSet presAssocID="{961E1097-ECD9-46D5-B085-10365858F697}" presName="accent_2" presStyleCnt="0"/>
      <dgm:spPr/>
    </dgm:pt>
    <dgm:pt modelId="{3D19334B-4FD4-4964-A5DE-51D053648B21}" type="pres">
      <dgm:prSet presAssocID="{961E1097-ECD9-46D5-B085-10365858F697}" presName="accentRepeatNode" presStyleLbl="solidFgAcc1" presStyleIdx="1" presStyleCnt="5"/>
      <dgm:spPr/>
    </dgm:pt>
    <dgm:pt modelId="{96475913-FD0F-4969-ACFC-69243BF9AA4E}" type="pres">
      <dgm:prSet presAssocID="{EBF55062-9B3A-47EA-9549-B86538BD729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53DB5-0796-4DD4-888F-0AB237E9BFAE}" type="pres">
      <dgm:prSet presAssocID="{EBF55062-9B3A-47EA-9549-B86538BD7297}" presName="accent_3" presStyleCnt="0"/>
      <dgm:spPr/>
    </dgm:pt>
    <dgm:pt modelId="{30D3B5CB-3412-4191-A1F4-F257F1528D72}" type="pres">
      <dgm:prSet presAssocID="{EBF55062-9B3A-47EA-9549-B86538BD7297}" presName="accentRepeatNode" presStyleLbl="solidFgAcc1" presStyleIdx="2" presStyleCnt="5"/>
      <dgm:spPr/>
    </dgm:pt>
    <dgm:pt modelId="{83D57E63-1D22-4681-882E-F23B94D7E536}" type="pres">
      <dgm:prSet presAssocID="{5D25D11A-5E4D-4426-AC72-40F2E55B192A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33E05-C3E2-449E-B813-A437FBC03C9C}" type="pres">
      <dgm:prSet presAssocID="{5D25D11A-5E4D-4426-AC72-40F2E55B192A}" presName="accent_4" presStyleCnt="0"/>
      <dgm:spPr/>
    </dgm:pt>
    <dgm:pt modelId="{03546286-57BC-44AC-A999-A724D9F36688}" type="pres">
      <dgm:prSet presAssocID="{5D25D11A-5E4D-4426-AC72-40F2E55B192A}" presName="accentRepeatNode" presStyleLbl="solidFgAcc1" presStyleIdx="3" presStyleCnt="5"/>
      <dgm:spPr/>
    </dgm:pt>
    <dgm:pt modelId="{0F82DC11-57F2-4ED2-927F-127FED3DEC51}" type="pres">
      <dgm:prSet presAssocID="{D95850A7-5EF4-4FAF-B4C3-A99461CD1AC6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DDC29-025C-4B44-9E23-D551ACE4912C}" type="pres">
      <dgm:prSet presAssocID="{D95850A7-5EF4-4FAF-B4C3-A99461CD1AC6}" presName="accent_5" presStyleCnt="0"/>
      <dgm:spPr/>
    </dgm:pt>
    <dgm:pt modelId="{0F9D9672-5D13-4C9E-8CA1-B2DE3A4B8BC4}" type="pres">
      <dgm:prSet presAssocID="{D95850A7-5EF4-4FAF-B4C3-A99461CD1AC6}" presName="accentRepeatNode" presStyleLbl="solidFgAcc1" presStyleIdx="4" presStyleCnt="5"/>
      <dgm:spPr/>
    </dgm:pt>
  </dgm:ptLst>
  <dgm:cxnLst>
    <dgm:cxn modelId="{51B2FE0F-D661-41BE-B016-1C67DE2BDE97}" type="presOf" srcId="{5D25D11A-5E4D-4426-AC72-40F2E55B192A}" destId="{83D57E63-1D22-4681-882E-F23B94D7E536}" srcOrd="0" destOrd="0" presId="urn:microsoft.com/office/officeart/2008/layout/VerticalCurvedList"/>
    <dgm:cxn modelId="{827DA5E2-91B1-42E3-802A-014ECC911A38}" type="presOf" srcId="{26A47306-AF8F-4416-8933-6403B1492309}" destId="{12630CEA-ED6A-489D-A56C-3D414F51605A}" srcOrd="0" destOrd="0" presId="urn:microsoft.com/office/officeart/2008/layout/VerticalCurvedList"/>
    <dgm:cxn modelId="{48100A1E-818C-4FA5-BB1A-D1C0ACDB4AC9}" srcId="{CFE51F1E-AE6E-4C59-9ECF-359DF399A457}" destId="{5D25D11A-5E4D-4426-AC72-40F2E55B192A}" srcOrd="3" destOrd="0" parTransId="{DD9DE281-A117-4EE0-A211-F729237707E3}" sibTransId="{3921690C-F275-481A-B7F6-5157A7BD58C6}"/>
    <dgm:cxn modelId="{C2BEA6ED-784F-4067-9439-B7AE2E53C6FF}" type="presOf" srcId="{EBF55062-9B3A-47EA-9549-B86538BD7297}" destId="{96475913-FD0F-4969-ACFC-69243BF9AA4E}" srcOrd="0" destOrd="0" presId="urn:microsoft.com/office/officeart/2008/layout/VerticalCurvedList"/>
    <dgm:cxn modelId="{E87BC9C3-2A15-44F3-8C32-5FA26321E287}" type="presOf" srcId="{961E1097-ECD9-46D5-B085-10365858F697}" destId="{E279FCE6-8DA8-4406-B68B-7AF91907C37B}" srcOrd="0" destOrd="0" presId="urn:microsoft.com/office/officeart/2008/layout/VerticalCurvedList"/>
    <dgm:cxn modelId="{11019264-8143-4D67-9BD1-1C5176D524B8}" type="presOf" srcId="{B1351B5D-E5C0-4EEE-8012-A39F069D0A54}" destId="{0F8B814B-E2C8-4F12-83E5-F1E3923893DB}" srcOrd="0" destOrd="0" presId="urn:microsoft.com/office/officeart/2008/layout/VerticalCurvedList"/>
    <dgm:cxn modelId="{54EB0F57-957C-4039-BDA1-05EC3A5004EB}" srcId="{CFE51F1E-AE6E-4C59-9ECF-359DF399A457}" destId="{961E1097-ECD9-46D5-B085-10365858F697}" srcOrd="1" destOrd="0" parTransId="{1859FC5F-6C4C-4155-86ED-6D373177D12F}" sibTransId="{7591AC07-6D92-4F4E-BE5C-C8EDDE231A17}"/>
    <dgm:cxn modelId="{79DC197A-CF00-405C-B38B-3605655DB360}" srcId="{CFE51F1E-AE6E-4C59-9ECF-359DF399A457}" destId="{26A47306-AF8F-4416-8933-6403B1492309}" srcOrd="0" destOrd="0" parTransId="{1197614D-CFEC-4BF9-BE72-C151D14B2B9A}" sibTransId="{B1351B5D-E5C0-4EEE-8012-A39F069D0A54}"/>
    <dgm:cxn modelId="{97453CE1-92CA-42E3-BEC0-40CA3660BA45}" type="presOf" srcId="{D95850A7-5EF4-4FAF-B4C3-A99461CD1AC6}" destId="{0F82DC11-57F2-4ED2-927F-127FED3DEC51}" srcOrd="0" destOrd="0" presId="urn:microsoft.com/office/officeart/2008/layout/VerticalCurvedList"/>
    <dgm:cxn modelId="{A10810CE-7090-4ABF-8908-DAF144F96034}" srcId="{CFE51F1E-AE6E-4C59-9ECF-359DF399A457}" destId="{EBF55062-9B3A-47EA-9549-B86538BD7297}" srcOrd="2" destOrd="0" parTransId="{CF7C75AA-2223-47DA-ADD6-474E20DA6AEB}" sibTransId="{BE60F6AF-8150-46BF-A10E-0B376A80729B}"/>
    <dgm:cxn modelId="{0EEF3471-FF5C-4502-B8CE-D5D2D50503F5}" srcId="{CFE51F1E-AE6E-4C59-9ECF-359DF399A457}" destId="{D95850A7-5EF4-4FAF-B4C3-A99461CD1AC6}" srcOrd="4" destOrd="0" parTransId="{DBAA4960-3563-4533-835C-17A8556719B9}" sibTransId="{9087E66F-35F9-494D-8D63-6C32236FC88E}"/>
    <dgm:cxn modelId="{44AC8D31-67AA-4920-8A25-2E35E8E78CA1}" type="presOf" srcId="{CFE51F1E-AE6E-4C59-9ECF-359DF399A457}" destId="{EC7ED814-B539-4A7D-9A23-39E86E9E5E28}" srcOrd="0" destOrd="0" presId="urn:microsoft.com/office/officeart/2008/layout/VerticalCurvedList"/>
    <dgm:cxn modelId="{E07FB9E1-2F06-4900-8D0E-E6201FC5DECC}" type="presParOf" srcId="{EC7ED814-B539-4A7D-9A23-39E86E9E5E28}" destId="{F523F83D-F695-4A28-92E2-2C2009C37930}" srcOrd="0" destOrd="0" presId="urn:microsoft.com/office/officeart/2008/layout/VerticalCurvedList"/>
    <dgm:cxn modelId="{F967979E-CF12-406A-A44B-1ECD7D8FE706}" type="presParOf" srcId="{F523F83D-F695-4A28-92E2-2C2009C37930}" destId="{D69B285E-45C0-440B-8A51-0CB9168BEE7C}" srcOrd="0" destOrd="0" presId="urn:microsoft.com/office/officeart/2008/layout/VerticalCurvedList"/>
    <dgm:cxn modelId="{60EEA06A-7E9E-4833-9B9C-CE9F92B250FE}" type="presParOf" srcId="{D69B285E-45C0-440B-8A51-0CB9168BEE7C}" destId="{508371C6-8289-4581-8A5C-328938420D80}" srcOrd="0" destOrd="0" presId="urn:microsoft.com/office/officeart/2008/layout/VerticalCurvedList"/>
    <dgm:cxn modelId="{365476C8-511A-4033-B437-1790E656CC89}" type="presParOf" srcId="{D69B285E-45C0-440B-8A51-0CB9168BEE7C}" destId="{0F8B814B-E2C8-4F12-83E5-F1E3923893DB}" srcOrd="1" destOrd="0" presId="urn:microsoft.com/office/officeart/2008/layout/VerticalCurvedList"/>
    <dgm:cxn modelId="{27A0194E-0BEC-4164-A7D9-10B19B93BE20}" type="presParOf" srcId="{D69B285E-45C0-440B-8A51-0CB9168BEE7C}" destId="{7C928107-7586-4728-AC9F-92B1C56AF58A}" srcOrd="2" destOrd="0" presId="urn:microsoft.com/office/officeart/2008/layout/VerticalCurvedList"/>
    <dgm:cxn modelId="{CCA7573D-BCDA-40EB-B1C9-5AFC63B64130}" type="presParOf" srcId="{D69B285E-45C0-440B-8A51-0CB9168BEE7C}" destId="{E666321A-682A-464D-A714-EEE19697F395}" srcOrd="3" destOrd="0" presId="urn:microsoft.com/office/officeart/2008/layout/VerticalCurvedList"/>
    <dgm:cxn modelId="{DADC7ECF-0252-405D-AD0E-CB375B37295D}" type="presParOf" srcId="{F523F83D-F695-4A28-92E2-2C2009C37930}" destId="{12630CEA-ED6A-489D-A56C-3D414F51605A}" srcOrd="1" destOrd="0" presId="urn:microsoft.com/office/officeart/2008/layout/VerticalCurvedList"/>
    <dgm:cxn modelId="{1A4B5720-7737-408A-8C12-61D204B3AFC7}" type="presParOf" srcId="{F523F83D-F695-4A28-92E2-2C2009C37930}" destId="{3EE2E0D5-8DA4-4783-8522-B6CEF4AF1C42}" srcOrd="2" destOrd="0" presId="urn:microsoft.com/office/officeart/2008/layout/VerticalCurvedList"/>
    <dgm:cxn modelId="{87F9F636-02E4-4118-828C-50F984AA33C1}" type="presParOf" srcId="{3EE2E0D5-8DA4-4783-8522-B6CEF4AF1C42}" destId="{CA28BE3C-2256-4C3F-8F2B-25F52F94BFA1}" srcOrd="0" destOrd="0" presId="urn:microsoft.com/office/officeart/2008/layout/VerticalCurvedList"/>
    <dgm:cxn modelId="{46DDAF9E-7179-4DF2-9903-1752BE657B01}" type="presParOf" srcId="{F523F83D-F695-4A28-92E2-2C2009C37930}" destId="{E279FCE6-8DA8-4406-B68B-7AF91907C37B}" srcOrd="3" destOrd="0" presId="urn:microsoft.com/office/officeart/2008/layout/VerticalCurvedList"/>
    <dgm:cxn modelId="{4870ECB4-422F-4D43-8595-FB6563458E39}" type="presParOf" srcId="{F523F83D-F695-4A28-92E2-2C2009C37930}" destId="{A406BA9F-A0D0-47C4-B204-F492AEF4A2B4}" srcOrd="4" destOrd="0" presId="urn:microsoft.com/office/officeart/2008/layout/VerticalCurvedList"/>
    <dgm:cxn modelId="{E04EDD0E-82A0-4EEA-9681-F7EFE8EA6218}" type="presParOf" srcId="{A406BA9F-A0D0-47C4-B204-F492AEF4A2B4}" destId="{3D19334B-4FD4-4964-A5DE-51D053648B21}" srcOrd="0" destOrd="0" presId="urn:microsoft.com/office/officeart/2008/layout/VerticalCurvedList"/>
    <dgm:cxn modelId="{5D05C9F2-1DB3-459D-8AEF-51DA7F692305}" type="presParOf" srcId="{F523F83D-F695-4A28-92E2-2C2009C37930}" destId="{96475913-FD0F-4969-ACFC-69243BF9AA4E}" srcOrd="5" destOrd="0" presId="urn:microsoft.com/office/officeart/2008/layout/VerticalCurvedList"/>
    <dgm:cxn modelId="{7FDEFF31-9356-49F6-A796-E37B8CE00943}" type="presParOf" srcId="{F523F83D-F695-4A28-92E2-2C2009C37930}" destId="{18F53DB5-0796-4DD4-888F-0AB237E9BFAE}" srcOrd="6" destOrd="0" presId="urn:microsoft.com/office/officeart/2008/layout/VerticalCurvedList"/>
    <dgm:cxn modelId="{41BE7041-EB5D-4A1E-9981-0260F35E76B5}" type="presParOf" srcId="{18F53DB5-0796-4DD4-888F-0AB237E9BFAE}" destId="{30D3B5CB-3412-4191-A1F4-F257F1528D72}" srcOrd="0" destOrd="0" presId="urn:microsoft.com/office/officeart/2008/layout/VerticalCurvedList"/>
    <dgm:cxn modelId="{34FB7EAF-284E-4CE7-82C6-EA1C1DCDCC81}" type="presParOf" srcId="{F523F83D-F695-4A28-92E2-2C2009C37930}" destId="{83D57E63-1D22-4681-882E-F23B94D7E536}" srcOrd="7" destOrd="0" presId="urn:microsoft.com/office/officeart/2008/layout/VerticalCurvedList"/>
    <dgm:cxn modelId="{3B76F780-BFBD-4CA1-9113-251913626E2F}" type="presParOf" srcId="{F523F83D-F695-4A28-92E2-2C2009C37930}" destId="{F1833E05-C3E2-449E-B813-A437FBC03C9C}" srcOrd="8" destOrd="0" presId="urn:microsoft.com/office/officeart/2008/layout/VerticalCurvedList"/>
    <dgm:cxn modelId="{139DE934-201C-465E-84A4-45EC0CF6F765}" type="presParOf" srcId="{F1833E05-C3E2-449E-B813-A437FBC03C9C}" destId="{03546286-57BC-44AC-A999-A724D9F36688}" srcOrd="0" destOrd="0" presId="urn:microsoft.com/office/officeart/2008/layout/VerticalCurvedList"/>
    <dgm:cxn modelId="{48D681C0-04B5-484E-BCCA-6069DA110008}" type="presParOf" srcId="{F523F83D-F695-4A28-92E2-2C2009C37930}" destId="{0F82DC11-57F2-4ED2-927F-127FED3DEC51}" srcOrd="9" destOrd="0" presId="urn:microsoft.com/office/officeart/2008/layout/VerticalCurvedList"/>
    <dgm:cxn modelId="{71056DBB-4FBB-4E69-8043-5E84DC3798F5}" type="presParOf" srcId="{F523F83D-F695-4A28-92E2-2C2009C37930}" destId="{AAADDC29-025C-4B44-9E23-D551ACE4912C}" srcOrd="10" destOrd="0" presId="urn:microsoft.com/office/officeart/2008/layout/VerticalCurvedList"/>
    <dgm:cxn modelId="{32B1F9EF-5F24-4DFB-9F5F-AD6C68C0F96B}" type="presParOf" srcId="{AAADDC29-025C-4B44-9E23-D551ACE4912C}" destId="{0F9D9672-5D13-4C9E-8CA1-B2DE3A4B8BC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0E4E4B-6FC3-4416-853C-79758779EF6C}" type="doc">
      <dgm:prSet loTypeId="urn:microsoft.com/office/officeart/2009/3/layout/StepUpProcess" loCatId="process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64B7F2F-4074-470D-89D9-9B0D5C6505EA}">
      <dgm:prSet phldrT="[Текст]" custT="1"/>
      <dgm:spPr/>
      <dgm:t>
        <a:bodyPr/>
        <a:lstStyle/>
        <a:p>
          <a:pPr algn="ctr"/>
          <a:r>
            <a:rPr lang="ru-RU" sz="1800" dirty="0" smtClean="0"/>
            <a:t>доброжелательность, вежливость работников,  обеспечивающих первичный контакт и </a:t>
          </a:r>
          <a:r>
            <a:rPr lang="ru-RU" sz="1800" dirty="0" smtClean="0">
              <a:solidFill>
                <a:schemeClr val="tx1"/>
              </a:solidFill>
            </a:rPr>
            <a:t>информирование получателя </a:t>
          </a:r>
          <a:r>
            <a:rPr lang="ru-RU" sz="1800" dirty="0" smtClean="0"/>
            <a:t>образовательной услуги</a:t>
          </a:r>
          <a:endParaRPr lang="ru-RU" sz="1800" dirty="0"/>
        </a:p>
      </dgm:t>
    </dgm:pt>
    <dgm:pt modelId="{DA2DC0F1-A739-461C-8106-6D628746C5EB}" type="parTrans" cxnId="{C275CD14-01D8-4AB1-A6BC-487C02CDC9DC}">
      <dgm:prSet/>
      <dgm:spPr/>
      <dgm:t>
        <a:bodyPr/>
        <a:lstStyle/>
        <a:p>
          <a:endParaRPr lang="ru-RU"/>
        </a:p>
      </dgm:t>
    </dgm:pt>
    <dgm:pt modelId="{C6D56DDF-55B0-4F76-A0A0-42C2475EE204}" type="sibTrans" cxnId="{C275CD14-01D8-4AB1-A6BC-487C02CDC9DC}">
      <dgm:prSet/>
      <dgm:spPr/>
      <dgm:t>
        <a:bodyPr/>
        <a:lstStyle/>
        <a:p>
          <a:endParaRPr lang="ru-RU"/>
        </a:p>
      </dgm:t>
    </dgm:pt>
    <dgm:pt modelId="{E4CB3446-36EA-4930-AB83-138DAF48E7E2}">
      <dgm:prSet phldrT="[Текст]" custT="1"/>
      <dgm:spPr/>
      <dgm:t>
        <a:bodyPr/>
        <a:lstStyle/>
        <a:p>
          <a:pPr algn="ctr"/>
          <a:r>
            <a:rPr lang="ru-RU" sz="1800" dirty="0" smtClean="0"/>
            <a:t>доброжелательность, вежливость работников организации, обеспечивающих непосредственное оказание образовательной услуги </a:t>
          </a:r>
          <a:endParaRPr lang="ru-RU" sz="1800" dirty="0"/>
        </a:p>
      </dgm:t>
    </dgm:pt>
    <dgm:pt modelId="{49A2E271-282B-4DE2-973C-B51214602A65}" type="parTrans" cxnId="{3853CC61-D6B6-4225-8E96-A8B480FBC9E6}">
      <dgm:prSet/>
      <dgm:spPr/>
      <dgm:t>
        <a:bodyPr/>
        <a:lstStyle/>
        <a:p>
          <a:endParaRPr lang="ru-RU"/>
        </a:p>
      </dgm:t>
    </dgm:pt>
    <dgm:pt modelId="{BB35E6CD-0107-4878-B118-15EFAF38D399}" type="sibTrans" cxnId="{3853CC61-D6B6-4225-8E96-A8B480FBC9E6}">
      <dgm:prSet/>
      <dgm:spPr/>
      <dgm:t>
        <a:bodyPr/>
        <a:lstStyle/>
        <a:p>
          <a:endParaRPr lang="ru-RU"/>
        </a:p>
      </dgm:t>
    </dgm:pt>
    <dgm:pt modelId="{79D115CA-A9B5-4A1D-9094-236CC8E4367D}">
      <dgm:prSet phldrT="[Текст]" custT="1"/>
      <dgm:spPr/>
      <dgm:t>
        <a:bodyPr/>
        <a:lstStyle/>
        <a:p>
          <a:pPr algn="ctr"/>
          <a:r>
            <a:rPr lang="ru-RU" sz="1800" dirty="0" smtClean="0"/>
            <a:t>доброжелательность, вежливость работников организации при использовании дистанционных форм взаимодействия </a:t>
          </a:r>
          <a:endParaRPr lang="ru-RU" sz="1800" dirty="0"/>
        </a:p>
      </dgm:t>
    </dgm:pt>
    <dgm:pt modelId="{A9E7C6C0-8AFE-47B7-9028-8E72A11CB3DB}" type="parTrans" cxnId="{6139C6CA-B5DE-4B73-B3DB-6717B563BE03}">
      <dgm:prSet/>
      <dgm:spPr/>
      <dgm:t>
        <a:bodyPr/>
        <a:lstStyle/>
        <a:p>
          <a:endParaRPr lang="ru-RU"/>
        </a:p>
      </dgm:t>
    </dgm:pt>
    <dgm:pt modelId="{5C597929-0C92-4341-AAA3-E732DFF73C71}" type="sibTrans" cxnId="{6139C6CA-B5DE-4B73-B3DB-6717B563BE03}">
      <dgm:prSet/>
      <dgm:spPr/>
      <dgm:t>
        <a:bodyPr/>
        <a:lstStyle/>
        <a:p>
          <a:endParaRPr lang="ru-RU"/>
        </a:p>
      </dgm:t>
    </dgm:pt>
    <dgm:pt modelId="{6F650446-5C12-482B-B37B-7DB719340A21}" type="pres">
      <dgm:prSet presAssocID="{B20E4E4B-6FC3-4416-853C-79758779EF6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3021F18-16AE-4B2A-91D5-B848186CBCFA}" type="pres">
      <dgm:prSet presAssocID="{764B7F2F-4074-470D-89D9-9B0D5C6505EA}" presName="composite" presStyleCnt="0"/>
      <dgm:spPr/>
    </dgm:pt>
    <dgm:pt modelId="{3C57D283-995A-489C-A38D-D29331A022B5}" type="pres">
      <dgm:prSet presAssocID="{764B7F2F-4074-470D-89D9-9B0D5C6505EA}" presName="LShape" presStyleLbl="alignNode1" presStyleIdx="0" presStyleCnt="5"/>
      <dgm:spPr/>
    </dgm:pt>
    <dgm:pt modelId="{6BEC0599-D117-4832-A0CB-9B8FADA08B7F}" type="pres">
      <dgm:prSet presAssocID="{764B7F2F-4074-470D-89D9-9B0D5C6505EA}" presName="ParentText" presStyleLbl="revTx" presStyleIdx="0" presStyleCnt="3" custLinFactNeighborY="56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86154-09A9-4C08-9326-41C871E5F7B7}" type="pres">
      <dgm:prSet presAssocID="{764B7F2F-4074-470D-89D9-9B0D5C6505EA}" presName="Triangle" presStyleLbl="alignNode1" presStyleIdx="1" presStyleCnt="5"/>
      <dgm:spPr/>
    </dgm:pt>
    <dgm:pt modelId="{43DF05A6-3D6D-4CF6-8ECB-E1E14957619A}" type="pres">
      <dgm:prSet presAssocID="{C6D56DDF-55B0-4F76-A0A0-42C2475EE204}" presName="sibTrans" presStyleCnt="0"/>
      <dgm:spPr/>
    </dgm:pt>
    <dgm:pt modelId="{FCFC0E28-4144-4333-A8D1-2AB8A4146143}" type="pres">
      <dgm:prSet presAssocID="{C6D56DDF-55B0-4F76-A0A0-42C2475EE204}" presName="space" presStyleCnt="0"/>
      <dgm:spPr/>
    </dgm:pt>
    <dgm:pt modelId="{92A273BD-DAA5-4DA4-9BB8-976032D17903}" type="pres">
      <dgm:prSet presAssocID="{E4CB3446-36EA-4930-AB83-138DAF48E7E2}" presName="composite" presStyleCnt="0"/>
      <dgm:spPr/>
    </dgm:pt>
    <dgm:pt modelId="{8430489A-349D-42B8-8405-0638B66ADFB4}" type="pres">
      <dgm:prSet presAssocID="{E4CB3446-36EA-4930-AB83-138DAF48E7E2}" presName="LShape" presStyleLbl="alignNode1" presStyleIdx="2" presStyleCnt="5"/>
      <dgm:spPr/>
    </dgm:pt>
    <dgm:pt modelId="{E8E64F96-8103-4615-9FC1-1C0047108181}" type="pres">
      <dgm:prSet presAssocID="{E4CB3446-36EA-4930-AB83-138DAF48E7E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D6B8E-7855-4502-A68B-C846DB148051}" type="pres">
      <dgm:prSet presAssocID="{E4CB3446-36EA-4930-AB83-138DAF48E7E2}" presName="Triangle" presStyleLbl="alignNode1" presStyleIdx="3" presStyleCnt="5"/>
      <dgm:spPr/>
    </dgm:pt>
    <dgm:pt modelId="{6E49C24D-60A2-4E94-8604-0F8FA2176A94}" type="pres">
      <dgm:prSet presAssocID="{BB35E6CD-0107-4878-B118-15EFAF38D399}" presName="sibTrans" presStyleCnt="0"/>
      <dgm:spPr/>
    </dgm:pt>
    <dgm:pt modelId="{59A38083-9B50-441B-BA9C-B6876DBE825E}" type="pres">
      <dgm:prSet presAssocID="{BB35E6CD-0107-4878-B118-15EFAF38D399}" presName="space" presStyleCnt="0"/>
      <dgm:spPr/>
    </dgm:pt>
    <dgm:pt modelId="{9E094126-382E-407D-9E3E-65D778B8BAE9}" type="pres">
      <dgm:prSet presAssocID="{79D115CA-A9B5-4A1D-9094-236CC8E4367D}" presName="composite" presStyleCnt="0"/>
      <dgm:spPr/>
    </dgm:pt>
    <dgm:pt modelId="{4638BB82-3D31-4A1F-9113-2CDF0F32E9BA}" type="pres">
      <dgm:prSet presAssocID="{79D115CA-A9B5-4A1D-9094-236CC8E4367D}" presName="LShape" presStyleLbl="alignNode1" presStyleIdx="4" presStyleCnt="5"/>
      <dgm:spPr/>
    </dgm:pt>
    <dgm:pt modelId="{9F05387A-0BE9-4E35-B406-6FD957D88CF1}" type="pres">
      <dgm:prSet presAssocID="{79D115CA-A9B5-4A1D-9094-236CC8E4367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53CC61-D6B6-4225-8E96-A8B480FBC9E6}" srcId="{B20E4E4B-6FC3-4416-853C-79758779EF6C}" destId="{E4CB3446-36EA-4930-AB83-138DAF48E7E2}" srcOrd="1" destOrd="0" parTransId="{49A2E271-282B-4DE2-973C-B51214602A65}" sibTransId="{BB35E6CD-0107-4878-B118-15EFAF38D399}"/>
    <dgm:cxn modelId="{09FC6707-D90E-4A8D-B730-DBC54C7A20E7}" type="presOf" srcId="{E4CB3446-36EA-4930-AB83-138DAF48E7E2}" destId="{E8E64F96-8103-4615-9FC1-1C0047108181}" srcOrd="0" destOrd="0" presId="urn:microsoft.com/office/officeart/2009/3/layout/StepUpProcess"/>
    <dgm:cxn modelId="{D3092E89-076E-4BDD-A13D-B6AD84AE65D8}" type="presOf" srcId="{764B7F2F-4074-470D-89D9-9B0D5C6505EA}" destId="{6BEC0599-D117-4832-A0CB-9B8FADA08B7F}" srcOrd="0" destOrd="0" presId="urn:microsoft.com/office/officeart/2009/3/layout/StepUpProcess"/>
    <dgm:cxn modelId="{866814CF-9C68-4EB7-A427-60B7F21BCC15}" type="presOf" srcId="{79D115CA-A9B5-4A1D-9094-236CC8E4367D}" destId="{9F05387A-0BE9-4E35-B406-6FD957D88CF1}" srcOrd="0" destOrd="0" presId="urn:microsoft.com/office/officeart/2009/3/layout/StepUpProcess"/>
    <dgm:cxn modelId="{E5F8E984-135E-4CA4-ABD3-EF04D4ADF9A8}" type="presOf" srcId="{B20E4E4B-6FC3-4416-853C-79758779EF6C}" destId="{6F650446-5C12-482B-B37B-7DB719340A21}" srcOrd="0" destOrd="0" presId="urn:microsoft.com/office/officeart/2009/3/layout/StepUpProcess"/>
    <dgm:cxn modelId="{C275CD14-01D8-4AB1-A6BC-487C02CDC9DC}" srcId="{B20E4E4B-6FC3-4416-853C-79758779EF6C}" destId="{764B7F2F-4074-470D-89D9-9B0D5C6505EA}" srcOrd="0" destOrd="0" parTransId="{DA2DC0F1-A739-461C-8106-6D628746C5EB}" sibTransId="{C6D56DDF-55B0-4F76-A0A0-42C2475EE204}"/>
    <dgm:cxn modelId="{6139C6CA-B5DE-4B73-B3DB-6717B563BE03}" srcId="{B20E4E4B-6FC3-4416-853C-79758779EF6C}" destId="{79D115CA-A9B5-4A1D-9094-236CC8E4367D}" srcOrd="2" destOrd="0" parTransId="{A9E7C6C0-8AFE-47B7-9028-8E72A11CB3DB}" sibTransId="{5C597929-0C92-4341-AAA3-E732DFF73C71}"/>
    <dgm:cxn modelId="{3AD87940-687D-44DC-B96A-B215DEF58D63}" type="presParOf" srcId="{6F650446-5C12-482B-B37B-7DB719340A21}" destId="{73021F18-16AE-4B2A-91D5-B848186CBCFA}" srcOrd="0" destOrd="0" presId="urn:microsoft.com/office/officeart/2009/3/layout/StepUpProcess"/>
    <dgm:cxn modelId="{227499A0-935B-4AA7-8F8B-23D70037E717}" type="presParOf" srcId="{73021F18-16AE-4B2A-91D5-B848186CBCFA}" destId="{3C57D283-995A-489C-A38D-D29331A022B5}" srcOrd="0" destOrd="0" presId="urn:microsoft.com/office/officeart/2009/3/layout/StepUpProcess"/>
    <dgm:cxn modelId="{D4E3BA63-9396-4AF5-A308-3DCAEC50833C}" type="presParOf" srcId="{73021F18-16AE-4B2A-91D5-B848186CBCFA}" destId="{6BEC0599-D117-4832-A0CB-9B8FADA08B7F}" srcOrd="1" destOrd="0" presId="urn:microsoft.com/office/officeart/2009/3/layout/StepUpProcess"/>
    <dgm:cxn modelId="{58DD60EF-44C6-44CA-BB47-59E22309C5B9}" type="presParOf" srcId="{73021F18-16AE-4B2A-91D5-B848186CBCFA}" destId="{80086154-09A9-4C08-9326-41C871E5F7B7}" srcOrd="2" destOrd="0" presId="urn:microsoft.com/office/officeart/2009/3/layout/StepUpProcess"/>
    <dgm:cxn modelId="{D15E0BDD-E03F-4CCA-8610-206D14567B87}" type="presParOf" srcId="{6F650446-5C12-482B-B37B-7DB719340A21}" destId="{43DF05A6-3D6D-4CF6-8ECB-E1E14957619A}" srcOrd="1" destOrd="0" presId="urn:microsoft.com/office/officeart/2009/3/layout/StepUpProcess"/>
    <dgm:cxn modelId="{DD0622CB-5089-400B-A67F-DFA7D3FD448A}" type="presParOf" srcId="{43DF05A6-3D6D-4CF6-8ECB-E1E14957619A}" destId="{FCFC0E28-4144-4333-A8D1-2AB8A4146143}" srcOrd="0" destOrd="0" presId="urn:microsoft.com/office/officeart/2009/3/layout/StepUpProcess"/>
    <dgm:cxn modelId="{E68CF549-83E3-4377-B572-4FEBDE784EA8}" type="presParOf" srcId="{6F650446-5C12-482B-B37B-7DB719340A21}" destId="{92A273BD-DAA5-4DA4-9BB8-976032D17903}" srcOrd="2" destOrd="0" presId="urn:microsoft.com/office/officeart/2009/3/layout/StepUpProcess"/>
    <dgm:cxn modelId="{2667A239-33A6-4C34-8716-9C9CA27B4810}" type="presParOf" srcId="{92A273BD-DAA5-4DA4-9BB8-976032D17903}" destId="{8430489A-349D-42B8-8405-0638B66ADFB4}" srcOrd="0" destOrd="0" presId="urn:microsoft.com/office/officeart/2009/3/layout/StepUpProcess"/>
    <dgm:cxn modelId="{BEBAF4C5-DB79-45A9-B453-91B5B02874D3}" type="presParOf" srcId="{92A273BD-DAA5-4DA4-9BB8-976032D17903}" destId="{E8E64F96-8103-4615-9FC1-1C0047108181}" srcOrd="1" destOrd="0" presId="urn:microsoft.com/office/officeart/2009/3/layout/StepUpProcess"/>
    <dgm:cxn modelId="{3350CA24-A8F6-4317-ACD0-6990F2FCFEDC}" type="presParOf" srcId="{92A273BD-DAA5-4DA4-9BB8-976032D17903}" destId="{06FD6B8E-7855-4502-A68B-C846DB148051}" srcOrd="2" destOrd="0" presId="urn:microsoft.com/office/officeart/2009/3/layout/StepUpProcess"/>
    <dgm:cxn modelId="{30442423-DC87-4785-98FA-A2C0CA685A7D}" type="presParOf" srcId="{6F650446-5C12-482B-B37B-7DB719340A21}" destId="{6E49C24D-60A2-4E94-8604-0F8FA2176A94}" srcOrd="3" destOrd="0" presId="urn:microsoft.com/office/officeart/2009/3/layout/StepUpProcess"/>
    <dgm:cxn modelId="{28D07F67-AC5D-4EBB-A663-14BEEC35B59C}" type="presParOf" srcId="{6E49C24D-60A2-4E94-8604-0F8FA2176A94}" destId="{59A38083-9B50-441B-BA9C-B6876DBE825E}" srcOrd="0" destOrd="0" presId="urn:microsoft.com/office/officeart/2009/3/layout/StepUpProcess"/>
    <dgm:cxn modelId="{BEF338FD-F33B-4D72-90CB-F175C761D2B2}" type="presParOf" srcId="{6F650446-5C12-482B-B37B-7DB719340A21}" destId="{9E094126-382E-407D-9E3E-65D778B8BAE9}" srcOrd="4" destOrd="0" presId="urn:microsoft.com/office/officeart/2009/3/layout/StepUpProcess"/>
    <dgm:cxn modelId="{DA2977B8-9853-4138-B87C-09E4C3D94235}" type="presParOf" srcId="{9E094126-382E-407D-9E3E-65D778B8BAE9}" destId="{4638BB82-3D31-4A1F-9113-2CDF0F32E9BA}" srcOrd="0" destOrd="0" presId="urn:microsoft.com/office/officeart/2009/3/layout/StepUpProcess"/>
    <dgm:cxn modelId="{95F3E793-428F-4445-89E7-242B8070EB68}" type="presParOf" srcId="{9E094126-382E-407D-9E3E-65D778B8BAE9}" destId="{9F05387A-0BE9-4E35-B406-6FD957D88CF1}" srcOrd="1" destOrd="0" presId="urn:microsoft.com/office/officeart/2009/3/layout/StepUp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17C34F-3EA3-47C9-9043-4CFB6BFE7E96}" type="doc">
      <dgm:prSet loTypeId="urn:microsoft.com/office/officeart/2005/8/layout/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97A610E-1C9D-41D0-8F23-E65293E92AFE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+mn-lt"/>
            </a:rPr>
            <a:t>Привести в соответствие информацию о деятельности организаций, размещенной на официальных сайтах организаций в сети «Интернет», правилам размещения на официальном сайте образовательной организации в сети «Интернет» и обновления информации об образовательной организации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4DB4CF76-4CB9-4770-B143-95CDE4F942BE}" type="parTrans" cxnId="{76A4C213-A510-4F63-A9C3-FB3114AC6169}">
      <dgm:prSet/>
      <dgm:spPr/>
      <dgm:t>
        <a:bodyPr/>
        <a:lstStyle/>
        <a:p>
          <a:endParaRPr lang="ru-RU"/>
        </a:p>
      </dgm:t>
    </dgm:pt>
    <dgm:pt modelId="{82628EA1-9B06-44BD-8424-46B9E1C791F6}" type="sibTrans" cxnId="{76A4C213-A510-4F63-A9C3-FB3114AC6169}">
      <dgm:prSet/>
      <dgm:spPr/>
      <dgm:t>
        <a:bodyPr/>
        <a:lstStyle/>
        <a:p>
          <a:endParaRPr lang="ru-RU"/>
        </a:p>
      </dgm:t>
    </dgm:pt>
    <dgm:pt modelId="{FA061E77-30A1-441E-8462-699B9E75ACFB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+mn-lt"/>
            </a:rPr>
            <a:t>Проводить системную работу по созданию условий для организаций обучения и воспитания обучающихся с ОВЗ и инвалидов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E46C10CD-FB29-45BF-AF75-10203617B55B}" type="parTrans" cxnId="{D3A3A470-AD67-40E4-B086-55D226E1E0F5}">
      <dgm:prSet/>
      <dgm:spPr/>
      <dgm:t>
        <a:bodyPr/>
        <a:lstStyle/>
        <a:p>
          <a:endParaRPr lang="ru-RU"/>
        </a:p>
      </dgm:t>
    </dgm:pt>
    <dgm:pt modelId="{92587700-9803-432A-B410-F97D505837FC}" type="sibTrans" cxnId="{D3A3A470-AD67-40E4-B086-55D226E1E0F5}">
      <dgm:prSet/>
      <dgm:spPr/>
      <dgm:t>
        <a:bodyPr/>
        <a:lstStyle/>
        <a:p>
          <a:endParaRPr lang="ru-RU"/>
        </a:p>
      </dgm:t>
    </dgm:pt>
    <dgm:pt modelId="{ED36309E-A176-4369-A0E0-966895FFD5C1}">
      <dgm:prSet phldrT="[Текст]" custT="1"/>
      <dgm:spPr/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+mn-lt"/>
            </a:rPr>
            <a:t>Осуществлять с определенной периодичностью мониторинг удовлетворенности получателей услуг, из числа обучающихся (воспитанников), а также родителей (законных представителей получателей услуг) качеством образовательной деятельности</a:t>
          </a:r>
          <a:endParaRPr lang="ru-RU" sz="1800" dirty="0">
            <a:solidFill>
              <a:schemeClr val="tx1"/>
            </a:solidFill>
            <a:latin typeface="+mn-lt"/>
          </a:endParaRPr>
        </a:p>
      </dgm:t>
    </dgm:pt>
    <dgm:pt modelId="{71475E96-E27A-4EC3-BD6D-E88579EDB045}" type="parTrans" cxnId="{817C9181-75C9-4C56-928B-A013D1C0EC62}">
      <dgm:prSet/>
      <dgm:spPr/>
      <dgm:t>
        <a:bodyPr/>
        <a:lstStyle/>
        <a:p>
          <a:endParaRPr lang="ru-RU"/>
        </a:p>
      </dgm:t>
    </dgm:pt>
    <dgm:pt modelId="{C279F991-DCF1-427F-959C-848F1586132A}" type="sibTrans" cxnId="{817C9181-75C9-4C56-928B-A013D1C0EC62}">
      <dgm:prSet/>
      <dgm:spPr/>
      <dgm:t>
        <a:bodyPr/>
        <a:lstStyle/>
        <a:p>
          <a:endParaRPr lang="ru-RU"/>
        </a:p>
      </dgm:t>
    </dgm:pt>
    <dgm:pt modelId="{04D1BAA4-FF78-4AA0-81F8-AC460964BC96}" type="pres">
      <dgm:prSet presAssocID="{4A17C34F-3EA3-47C9-9043-4CFB6BFE7E96}" presName="linear" presStyleCnt="0">
        <dgm:presLayoutVars>
          <dgm:dir/>
          <dgm:animLvl val="lvl"/>
          <dgm:resizeHandles val="exact"/>
        </dgm:presLayoutVars>
      </dgm:prSet>
      <dgm:spPr/>
    </dgm:pt>
    <dgm:pt modelId="{C7BF51D3-D232-4D11-A33C-960FA4EED3E8}" type="pres">
      <dgm:prSet presAssocID="{197A610E-1C9D-41D0-8F23-E65293E92AFE}" presName="parentLin" presStyleCnt="0"/>
      <dgm:spPr/>
    </dgm:pt>
    <dgm:pt modelId="{6E952CC7-1224-4F70-B21C-D5373E181DC3}" type="pres">
      <dgm:prSet presAssocID="{197A610E-1C9D-41D0-8F23-E65293E92AFE}" presName="parentLeftMargin" presStyleLbl="node1" presStyleIdx="0" presStyleCnt="3"/>
      <dgm:spPr/>
    </dgm:pt>
    <dgm:pt modelId="{15AC4C95-2E62-414B-A0AA-A728749B080E}" type="pres">
      <dgm:prSet presAssocID="{197A610E-1C9D-41D0-8F23-E65293E92AFE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E2A08-4C7C-4E68-A611-BE425AD1AE5C}" type="pres">
      <dgm:prSet presAssocID="{197A610E-1C9D-41D0-8F23-E65293E92AFE}" presName="negativeSpace" presStyleCnt="0"/>
      <dgm:spPr/>
    </dgm:pt>
    <dgm:pt modelId="{4F2875C3-78F4-4CA4-AD4B-37D03C0C4127}" type="pres">
      <dgm:prSet presAssocID="{197A610E-1C9D-41D0-8F23-E65293E92AFE}" presName="childText" presStyleLbl="conFgAcc1" presStyleIdx="0" presStyleCnt="3" custLinFactNeighborX="-106">
        <dgm:presLayoutVars>
          <dgm:bulletEnabled val="1"/>
        </dgm:presLayoutVars>
      </dgm:prSet>
      <dgm:spPr/>
    </dgm:pt>
    <dgm:pt modelId="{9C4D1032-E57F-408A-8BE0-232E1E98E4AE}" type="pres">
      <dgm:prSet presAssocID="{82628EA1-9B06-44BD-8424-46B9E1C791F6}" presName="spaceBetweenRectangles" presStyleCnt="0"/>
      <dgm:spPr/>
    </dgm:pt>
    <dgm:pt modelId="{C576C3A0-6DED-441A-92A9-377BE5F7E260}" type="pres">
      <dgm:prSet presAssocID="{FA061E77-30A1-441E-8462-699B9E75ACFB}" presName="parentLin" presStyleCnt="0"/>
      <dgm:spPr/>
    </dgm:pt>
    <dgm:pt modelId="{BEE4127D-A9D9-43C8-8389-62587A0CAA0E}" type="pres">
      <dgm:prSet presAssocID="{FA061E77-30A1-441E-8462-699B9E75ACFB}" presName="parentLeftMargin" presStyleLbl="node1" presStyleIdx="0" presStyleCnt="3"/>
      <dgm:spPr/>
    </dgm:pt>
    <dgm:pt modelId="{F3323C8E-B8E6-4087-84C1-6FB6BAD257BB}" type="pres">
      <dgm:prSet presAssocID="{FA061E77-30A1-441E-8462-699B9E75ACFB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A2EBB-8F6B-4583-9C29-2F93EE1FC720}" type="pres">
      <dgm:prSet presAssocID="{FA061E77-30A1-441E-8462-699B9E75ACFB}" presName="negativeSpace" presStyleCnt="0"/>
      <dgm:spPr/>
    </dgm:pt>
    <dgm:pt modelId="{D96C14C5-6C39-427A-AFF3-21AB11606AE3}" type="pres">
      <dgm:prSet presAssocID="{FA061E77-30A1-441E-8462-699B9E75ACFB}" presName="childText" presStyleLbl="conFgAcc1" presStyleIdx="1" presStyleCnt="3">
        <dgm:presLayoutVars>
          <dgm:bulletEnabled val="1"/>
        </dgm:presLayoutVars>
      </dgm:prSet>
      <dgm:spPr/>
    </dgm:pt>
    <dgm:pt modelId="{3472DEB5-FB48-4F92-AA02-E55CAD1A68AE}" type="pres">
      <dgm:prSet presAssocID="{92587700-9803-432A-B410-F97D505837FC}" presName="spaceBetweenRectangles" presStyleCnt="0"/>
      <dgm:spPr/>
    </dgm:pt>
    <dgm:pt modelId="{B0C19772-006C-4F6B-BE7B-4A836A4981E7}" type="pres">
      <dgm:prSet presAssocID="{ED36309E-A176-4369-A0E0-966895FFD5C1}" presName="parentLin" presStyleCnt="0"/>
      <dgm:spPr/>
    </dgm:pt>
    <dgm:pt modelId="{E39CD559-B0AC-4811-A4FD-B332B79DD015}" type="pres">
      <dgm:prSet presAssocID="{ED36309E-A176-4369-A0E0-966895FFD5C1}" presName="parentLeftMargin" presStyleLbl="node1" presStyleIdx="1" presStyleCnt="3"/>
      <dgm:spPr/>
    </dgm:pt>
    <dgm:pt modelId="{82ACAD1E-DB5E-4D84-8D84-CC81FE52E792}" type="pres">
      <dgm:prSet presAssocID="{ED36309E-A176-4369-A0E0-966895FFD5C1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2EA78-14EC-406B-9451-E030AF9515AC}" type="pres">
      <dgm:prSet presAssocID="{ED36309E-A176-4369-A0E0-966895FFD5C1}" presName="negativeSpace" presStyleCnt="0"/>
      <dgm:spPr/>
    </dgm:pt>
    <dgm:pt modelId="{70981706-485E-4306-AEFB-232A59838B6A}" type="pres">
      <dgm:prSet presAssocID="{ED36309E-A176-4369-A0E0-966895FFD5C1}" presName="childText" presStyleLbl="conFgAcc1" presStyleIdx="2" presStyleCnt="3" custLinFactNeighborX="-1685" custLinFactNeighborY="10989">
        <dgm:presLayoutVars>
          <dgm:bulletEnabled val="1"/>
        </dgm:presLayoutVars>
      </dgm:prSet>
      <dgm:spPr/>
    </dgm:pt>
  </dgm:ptLst>
  <dgm:cxnLst>
    <dgm:cxn modelId="{3A2C0EBC-013C-4793-AB1E-D6DA0CEC75FA}" type="presOf" srcId="{197A610E-1C9D-41D0-8F23-E65293E92AFE}" destId="{15AC4C95-2E62-414B-A0AA-A728749B080E}" srcOrd="1" destOrd="0" presId="urn:microsoft.com/office/officeart/2005/8/layout/list1"/>
    <dgm:cxn modelId="{0F2B6F80-8BFC-4792-B236-3C427073BA76}" type="presOf" srcId="{FA061E77-30A1-441E-8462-699B9E75ACFB}" destId="{BEE4127D-A9D9-43C8-8389-62587A0CAA0E}" srcOrd="0" destOrd="0" presId="urn:microsoft.com/office/officeart/2005/8/layout/list1"/>
    <dgm:cxn modelId="{4C4CD42C-8AF1-46A2-9B0E-00232BD78C36}" type="presOf" srcId="{ED36309E-A176-4369-A0E0-966895FFD5C1}" destId="{82ACAD1E-DB5E-4D84-8D84-CC81FE52E792}" srcOrd="1" destOrd="0" presId="urn:microsoft.com/office/officeart/2005/8/layout/list1"/>
    <dgm:cxn modelId="{218F0CF5-0F65-42CC-9F3F-FEC7FA89C527}" type="presOf" srcId="{ED36309E-A176-4369-A0E0-966895FFD5C1}" destId="{E39CD559-B0AC-4811-A4FD-B332B79DD015}" srcOrd="0" destOrd="0" presId="urn:microsoft.com/office/officeart/2005/8/layout/list1"/>
    <dgm:cxn modelId="{E4976A76-5A1C-4D06-8188-EC1122AA0AC9}" type="presOf" srcId="{197A610E-1C9D-41D0-8F23-E65293E92AFE}" destId="{6E952CC7-1224-4F70-B21C-D5373E181DC3}" srcOrd="0" destOrd="0" presId="urn:microsoft.com/office/officeart/2005/8/layout/list1"/>
    <dgm:cxn modelId="{97C17050-13DC-43E3-A3E3-2152A7BD22F9}" type="presOf" srcId="{FA061E77-30A1-441E-8462-699B9E75ACFB}" destId="{F3323C8E-B8E6-4087-84C1-6FB6BAD257BB}" srcOrd="1" destOrd="0" presId="urn:microsoft.com/office/officeart/2005/8/layout/list1"/>
    <dgm:cxn modelId="{76A4C213-A510-4F63-A9C3-FB3114AC6169}" srcId="{4A17C34F-3EA3-47C9-9043-4CFB6BFE7E96}" destId="{197A610E-1C9D-41D0-8F23-E65293E92AFE}" srcOrd="0" destOrd="0" parTransId="{4DB4CF76-4CB9-4770-B143-95CDE4F942BE}" sibTransId="{82628EA1-9B06-44BD-8424-46B9E1C791F6}"/>
    <dgm:cxn modelId="{817C9181-75C9-4C56-928B-A013D1C0EC62}" srcId="{4A17C34F-3EA3-47C9-9043-4CFB6BFE7E96}" destId="{ED36309E-A176-4369-A0E0-966895FFD5C1}" srcOrd="2" destOrd="0" parTransId="{71475E96-E27A-4EC3-BD6D-E88579EDB045}" sibTransId="{C279F991-DCF1-427F-959C-848F1586132A}"/>
    <dgm:cxn modelId="{7F41EA63-32A4-4A48-B6F6-996EEFD34BA8}" type="presOf" srcId="{4A17C34F-3EA3-47C9-9043-4CFB6BFE7E96}" destId="{04D1BAA4-FF78-4AA0-81F8-AC460964BC96}" srcOrd="0" destOrd="0" presId="urn:microsoft.com/office/officeart/2005/8/layout/list1"/>
    <dgm:cxn modelId="{D3A3A470-AD67-40E4-B086-55D226E1E0F5}" srcId="{4A17C34F-3EA3-47C9-9043-4CFB6BFE7E96}" destId="{FA061E77-30A1-441E-8462-699B9E75ACFB}" srcOrd="1" destOrd="0" parTransId="{E46C10CD-FB29-45BF-AF75-10203617B55B}" sibTransId="{92587700-9803-432A-B410-F97D505837FC}"/>
    <dgm:cxn modelId="{C962C3DB-3EFC-473D-B3A8-B30A9141F9DA}" type="presParOf" srcId="{04D1BAA4-FF78-4AA0-81F8-AC460964BC96}" destId="{C7BF51D3-D232-4D11-A33C-960FA4EED3E8}" srcOrd="0" destOrd="0" presId="urn:microsoft.com/office/officeart/2005/8/layout/list1"/>
    <dgm:cxn modelId="{80013132-89EC-43DC-83FC-E8C44702BB34}" type="presParOf" srcId="{C7BF51D3-D232-4D11-A33C-960FA4EED3E8}" destId="{6E952CC7-1224-4F70-B21C-D5373E181DC3}" srcOrd="0" destOrd="0" presId="urn:microsoft.com/office/officeart/2005/8/layout/list1"/>
    <dgm:cxn modelId="{38727C01-0546-4908-9DB4-533CB4C63306}" type="presParOf" srcId="{C7BF51D3-D232-4D11-A33C-960FA4EED3E8}" destId="{15AC4C95-2E62-414B-A0AA-A728749B080E}" srcOrd="1" destOrd="0" presId="urn:microsoft.com/office/officeart/2005/8/layout/list1"/>
    <dgm:cxn modelId="{A1A31D9A-330E-4D80-BADB-747F25E877C7}" type="presParOf" srcId="{04D1BAA4-FF78-4AA0-81F8-AC460964BC96}" destId="{210E2A08-4C7C-4E68-A611-BE425AD1AE5C}" srcOrd="1" destOrd="0" presId="urn:microsoft.com/office/officeart/2005/8/layout/list1"/>
    <dgm:cxn modelId="{F4086156-C784-48A6-B0E7-1BB343926DA1}" type="presParOf" srcId="{04D1BAA4-FF78-4AA0-81F8-AC460964BC96}" destId="{4F2875C3-78F4-4CA4-AD4B-37D03C0C4127}" srcOrd="2" destOrd="0" presId="urn:microsoft.com/office/officeart/2005/8/layout/list1"/>
    <dgm:cxn modelId="{C5FA7A56-7D81-4735-AA65-A27AE8717481}" type="presParOf" srcId="{04D1BAA4-FF78-4AA0-81F8-AC460964BC96}" destId="{9C4D1032-E57F-408A-8BE0-232E1E98E4AE}" srcOrd="3" destOrd="0" presId="urn:microsoft.com/office/officeart/2005/8/layout/list1"/>
    <dgm:cxn modelId="{486C13FC-74E5-4357-86A3-34BD7A61CCBC}" type="presParOf" srcId="{04D1BAA4-FF78-4AA0-81F8-AC460964BC96}" destId="{C576C3A0-6DED-441A-92A9-377BE5F7E260}" srcOrd="4" destOrd="0" presId="urn:microsoft.com/office/officeart/2005/8/layout/list1"/>
    <dgm:cxn modelId="{D307310D-626E-4FD6-87BA-BB6EFD588D66}" type="presParOf" srcId="{C576C3A0-6DED-441A-92A9-377BE5F7E260}" destId="{BEE4127D-A9D9-43C8-8389-62587A0CAA0E}" srcOrd="0" destOrd="0" presId="urn:microsoft.com/office/officeart/2005/8/layout/list1"/>
    <dgm:cxn modelId="{264A4579-441B-4A6D-A679-D2BE0A4FE6F6}" type="presParOf" srcId="{C576C3A0-6DED-441A-92A9-377BE5F7E260}" destId="{F3323C8E-B8E6-4087-84C1-6FB6BAD257BB}" srcOrd="1" destOrd="0" presId="urn:microsoft.com/office/officeart/2005/8/layout/list1"/>
    <dgm:cxn modelId="{D4AD6C10-52BB-48BB-8AF1-F9B17FB9EC8B}" type="presParOf" srcId="{04D1BAA4-FF78-4AA0-81F8-AC460964BC96}" destId="{84AA2EBB-8F6B-4583-9C29-2F93EE1FC720}" srcOrd="5" destOrd="0" presId="urn:microsoft.com/office/officeart/2005/8/layout/list1"/>
    <dgm:cxn modelId="{81A1BF34-6834-4F18-B3C4-F896B6A7CBFF}" type="presParOf" srcId="{04D1BAA4-FF78-4AA0-81F8-AC460964BC96}" destId="{D96C14C5-6C39-427A-AFF3-21AB11606AE3}" srcOrd="6" destOrd="0" presId="urn:microsoft.com/office/officeart/2005/8/layout/list1"/>
    <dgm:cxn modelId="{CFE1781A-BB45-4631-8B5C-3C24097CC1BC}" type="presParOf" srcId="{04D1BAA4-FF78-4AA0-81F8-AC460964BC96}" destId="{3472DEB5-FB48-4F92-AA02-E55CAD1A68AE}" srcOrd="7" destOrd="0" presId="urn:microsoft.com/office/officeart/2005/8/layout/list1"/>
    <dgm:cxn modelId="{AE53CB25-0A04-4A4A-ACB3-DA2461A680CF}" type="presParOf" srcId="{04D1BAA4-FF78-4AA0-81F8-AC460964BC96}" destId="{B0C19772-006C-4F6B-BE7B-4A836A4981E7}" srcOrd="8" destOrd="0" presId="urn:microsoft.com/office/officeart/2005/8/layout/list1"/>
    <dgm:cxn modelId="{8A8C6ADE-A6BF-4D6B-BB94-63445D54433F}" type="presParOf" srcId="{B0C19772-006C-4F6B-BE7B-4A836A4981E7}" destId="{E39CD559-B0AC-4811-A4FD-B332B79DD015}" srcOrd="0" destOrd="0" presId="urn:microsoft.com/office/officeart/2005/8/layout/list1"/>
    <dgm:cxn modelId="{760AD401-8343-40AB-84DB-32E6A654331E}" type="presParOf" srcId="{B0C19772-006C-4F6B-BE7B-4A836A4981E7}" destId="{82ACAD1E-DB5E-4D84-8D84-CC81FE52E792}" srcOrd="1" destOrd="0" presId="urn:microsoft.com/office/officeart/2005/8/layout/list1"/>
    <dgm:cxn modelId="{860480A8-F57F-4877-AA18-8EF6FB233587}" type="presParOf" srcId="{04D1BAA4-FF78-4AA0-81F8-AC460964BC96}" destId="{2292EA78-14EC-406B-9451-E030AF9515AC}" srcOrd="9" destOrd="0" presId="urn:microsoft.com/office/officeart/2005/8/layout/list1"/>
    <dgm:cxn modelId="{DE3D7F1B-C48A-40FE-B72A-4ADB162C8F12}" type="presParOf" srcId="{04D1BAA4-FF78-4AA0-81F8-AC460964BC96}" destId="{70981706-485E-4306-AEFB-232A59838B6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55C5F-487A-45A8-ADAD-A78847F8BF0C}">
      <dsp:nvSpPr>
        <dsp:cNvPr id="0" name=""/>
        <dsp:cNvSpPr/>
      </dsp:nvSpPr>
      <dsp:spPr>
        <a:xfrm>
          <a:off x="2988602" y="3252207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C174AE-1899-4B8E-8221-657549E69424}">
      <dsp:nvSpPr>
        <dsp:cNvPr id="0" name=""/>
        <dsp:cNvSpPr/>
      </dsp:nvSpPr>
      <dsp:spPr>
        <a:xfrm>
          <a:off x="2810782" y="3537173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301178"/>
                <a:satOff val="11111"/>
                <a:lumOff val="-163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301178"/>
                <a:satOff val="11111"/>
                <a:lumOff val="-163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301178"/>
                <a:satOff val="11111"/>
                <a:lumOff val="-163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301178"/>
              <a:satOff val="11111"/>
              <a:lumOff val="-163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DB0F24-97C3-4542-A494-A347B6147660}">
      <dsp:nvSpPr>
        <dsp:cNvPr id="0" name=""/>
        <dsp:cNvSpPr/>
      </dsp:nvSpPr>
      <dsp:spPr>
        <a:xfrm>
          <a:off x="2598859" y="3783892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602355"/>
                <a:satOff val="22222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602355"/>
                <a:satOff val="22222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602355"/>
                <a:satOff val="22222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602355"/>
              <a:satOff val="22222"/>
              <a:lumOff val="-326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4470AE-AFE5-42CC-8DC2-DE0543C94302}">
      <dsp:nvSpPr>
        <dsp:cNvPr id="0" name=""/>
        <dsp:cNvSpPr/>
      </dsp:nvSpPr>
      <dsp:spPr>
        <a:xfrm>
          <a:off x="2852192" y="384232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6DBDA3-B831-4EDF-ACC9-482CE3B5C3AD}">
      <dsp:nvSpPr>
        <dsp:cNvPr id="0" name=""/>
        <dsp:cNvSpPr/>
      </dsp:nvSpPr>
      <dsp:spPr>
        <a:xfrm>
          <a:off x="3123388" y="222626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1204711"/>
                <a:satOff val="44444"/>
                <a:lumOff val="-65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204711"/>
                <a:satOff val="44444"/>
                <a:lumOff val="-65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204711"/>
                <a:satOff val="44444"/>
                <a:lumOff val="-65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1204711"/>
              <a:satOff val="44444"/>
              <a:lumOff val="-653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4BC5B6-120B-4F07-A417-DC6218909C62}">
      <dsp:nvSpPr>
        <dsp:cNvPr id="0" name=""/>
        <dsp:cNvSpPr/>
      </dsp:nvSpPr>
      <dsp:spPr>
        <a:xfrm>
          <a:off x="3393772" y="61019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1505888"/>
                <a:satOff val="55556"/>
                <a:lumOff val="-81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505888"/>
                <a:satOff val="55556"/>
                <a:lumOff val="-81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505888"/>
                <a:satOff val="55556"/>
                <a:lumOff val="-81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1505888"/>
              <a:satOff val="55556"/>
              <a:lumOff val="-817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99E6F6-72D6-4388-B403-BB8339C4828A}">
      <dsp:nvSpPr>
        <dsp:cNvPr id="0" name=""/>
        <dsp:cNvSpPr/>
      </dsp:nvSpPr>
      <dsp:spPr>
        <a:xfrm>
          <a:off x="3664156" y="222626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FE0902-12DB-4F24-8C46-1AC4ECBBB739}">
      <dsp:nvSpPr>
        <dsp:cNvPr id="0" name=""/>
        <dsp:cNvSpPr/>
      </dsp:nvSpPr>
      <dsp:spPr>
        <a:xfrm>
          <a:off x="3935352" y="384232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2108244"/>
                <a:satOff val="77778"/>
                <a:lumOff val="-114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08244"/>
                <a:satOff val="77778"/>
                <a:lumOff val="-114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08244"/>
                <a:satOff val="77778"/>
                <a:lumOff val="-114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108244"/>
              <a:satOff val="77778"/>
              <a:lumOff val="-1143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96C262-8AD6-4BB7-9BA6-B8F050D4C081}">
      <dsp:nvSpPr>
        <dsp:cNvPr id="0" name=""/>
        <dsp:cNvSpPr/>
      </dsp:nvSpPr>
      <dsp:spPr>
        <a:xfrm>
          <a:off x="3393772" y="402009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2409421"/>
                <a:satOff val="88889"/>
                <a:lumOff val="-130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409421"/>
                <a:satOff val="88889"/>
                <a:lumOff val="-130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409421"/>
                <a:satOff val="88889"/>
                <a:lumOff val="-130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409421"/>
              <a:satOff val="88889"/>
              <a:lumOff val="-1307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8333A9-46F2-45ED-8AB4-AF3BE4DECEC6}">
      <dsp:nvSpPr>
        <dsp:cNvPr id="0" name=""/>
        <dsp:cNvSpPr/>
      </dsp:nvSpPr>
      <dsp:spPr>
        <a:xfrm>
          <a:off x="3393772" y="742998"/>
          <a:ext cx="202991" cy="202991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6028B5-E789-4E82-BEB3-D3DDBD2938C4}">
      <dsp:nvSpPr>
        <dsp:cNvPr id="0" name=""/>
        <dsp:cNvSpPr/>
      </dsp:nvSpPr>
      <dsp:spPr>
        <a:xfrm>
          <a:off x="1708481" y="4263553"/>
          <a:ext cx="4378111" cy="11743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000" tIns="110490" rIns="110490" bIns="110490" numCol="1" spcCol="1270" anchor="ctr" anchorCtr="1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FF0000"/>
              </a:solidFill>
            </a:rPr>
            <a:t>59,85% </a:t>
          </a:r>
          <a:r>
            <a:rPr lang="ru-RU" sz="2900" kern="1200" dirty="0" smtClean="0">
              <a:solidFill>
                <a:srgbClr val="002060"/>
              </a:solidFill>
            </a:rPr>
            <a:t>от кол-ва получателей услуг</a:t>
          </a:r>
          <a:endParaRPr lang="ru-RU" sz="2900" kern="1200" dirty="0">
            <a:solidFill>
              <a:srgbClr val="002060"/>
            </a:solidFill>
          </a:endParaRPr>
        </a:p>
      </dsp:txBody>
      <dsp:txXfrm>
        <a:off x="1765808" y="4320880"/>
        <a:ext cx="4263457" cy="1059685"/>
      </dsp:txXfrm>
    </dsp:sp>
    <dsp:sp modelId="{16C1DF2D-721B-4CB6-A72E-EE9C0CEEC294}">
      <dsp:nvSpPr>
        <dsp:cNvPr id="0" name=""/>
        <dsp:cNvSpPr/>
      </dsp:nvSpPr>
      <dsp:spPr>
        <a:xfrm>
          <a:off x="89199" y="3197370"/>
          <a:ext cx="2029910" cy="202977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020467A-2F40-4A41-9D0B-BA71DAFA3F41}">
      <dsp:nvSpPr>
        <dsp:cNvPr id="0" name=""/>
        <dsp:cNvSpPr/>
      </dsp:nvSpPr>
      <dsp:spPr>
        <a:xfrm>
          <a:off x="3707673" y="2219940"/>
          <a:ext cx="4378111" cy="1174339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0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FFFF00"/>
              </a:solidFill>
            </a:rPr>
            <a:t>60,7% </a:t>
          </a:r>
          <a:r>
            <a:rPr lang="ru-RU" sz="2900" kern="1200" dirty="0" smtClean="0"/>
            <a:t>от кол-ва получателей услуг</a:t>
          </a:r>
          <a:endParaRPr lang="ru-RU" sz="2900" kern="1200" dirty="0"/>
        </a:p>
      </dsp:txBody>
      <dsp:txXfrm>
        <a:off x="3765000" y="2277267"/>
        <a:ext cx="4263457" cy="1059685"/>
      </dsp:txXfrm>
    </dsp:sp>
    <dsp:sp modelId="{E509180F-23B4-400D-9ACE-F892F161C217}">
      <dsp:nvSpPr>
        <dsp:cNvPr id="0" name=""/>
        <dsp:cNvSpPr/>
      </dsp:nvSpPr>
      <dsp:spPr>
        <a:xfrm>
          <a:off x="1562975" y="1170628"/>
          <a:ext cx="2029910" cy="2029776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  <a:effectLst>
          <a:reflection stA="0" endPos="65000" dist="50800" dir="5400000" sy="-100000" algn="bl" rotWithShape="0"/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35260-5030-4A5F-BD71-5B04B8D2881E}">
      <dsp:nvSpPr>
        <dsp:cNvPr id="0" name=""/>
        <dsp:cNvSpPr/>
      </dsp:nvSpPr>
      <dsp:spPr>
        <a:xfrm rot="16200000">
          <a:off x="427" y="576456"/>
          <a:ext cx="3756703" cy="375670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Информация, размещённая на информационных стендах в помещении образовательной организации</a:t>
          </a:r>
          <a:endParaRPr lang="ru-RU" sz="1900" kern="1200" dirty="0"/>
        </a:p>
      </dsp:txBody>
      <dsp:txXfrm rot="5400000">
        <a:off x="428" y="1515632"/>
        <a:ext cx="3099280" cy="1878351"/>
      </dsp:txXfrm>
    </dsp:sp>
    <dsp:sp modelId="{B80B7BC8-6524-4E52-81AB-11D3AE3256F4}">
      <dsp:nvSpPr>
        <dsp:cNvPr id="0" name=""/>
        <dsp:cNvSpPr/>
      </dsp:nvSpPr>
      <dsp:spPr>
        <a:xfrm rot="5400000">
          <a:off x="3998644" y="576456"/>
          <a:ext cx="3756703" cy="375670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Информация, размещённая на официальном сайте образовательной организации</a:t>
          </a:r>
          <a:endParaRPr lang="ru-RU" sz="1900" kern="1200" dirty="0"/>
        </a:p>
      </dsp:txBody>
      <dsp:txXfrm rot="-5400000">
        <a:off x="4656068" y="1515632"/>
        <a:ext cx="3099280" cy="1878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5D1B5-D66D-4BD2-81B6-225862F357BD}">
      <dsp:nvSpPr>
        <dsp:cNvPr id="0" name=""/>
        <dsp:cNvSpPr/>
      </dsp:nvSpPr>
      <dsp:spPr>
        <a:xfrm>
          <a:off x="4131427" y="1936873"/>
          <a:ext cx="2385748" cy="2138330"/>
        </a:xfrm>
        <a:prstGeom prst="ellipse">
          <a:avLst/>
        </a:prstGeom>
        <a:blipFill dpi="0" rotWithShape="0">
          <a:blip xmlns:r="http://schemas.openxmlformats.org/officeDocument/2006/relationships" r:embed="rId1">
            <a:alphaModFix amt="70000"/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600" kern="1200" dirty="0">
            <a:solidFill>
              <a:srgbClr val="002060"/>
            </a:solidFill>
            <a:effectLst/>
          </a:endParaRPr>
        </a:p>
      </dsp:txBody>
      <dsp:txXfrm>
        <a:off x="4480812" y="2250024"/>
        <a:ext cx="1686978" cy="1512028"/>
      </dsp:txXfrm>
    </dsp:sp>
    <dsp:sp modelId="{71FB603D-1FDF-493C-A1D2-01751A3A1B0B}">
      <dsp:nvSpPr>
        <dsp:cNvPr id="0" name=""/>
        <dsp:cNvSpPr/>
      </dsp:nvSpPr>
      <dsp:spPr>
        <a:xfrm>
          <a:off x="4307777" y="12255"/>
          <a:ext cx="2033049" cy="178837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470669"/>
                <a:satOff val="-2046"/>
                <a:lumOff val="-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1470669"/>
                <a:satOff val="-2046"/>
                <a:lumOff val="-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1470669"/>
                <a:satOff val="-2046"/>
                <a:lumOff val="-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effectLst/>
            </a:rPr>
            <a:t>Комфортная зона отдыха или ожидания</a:t>
          </a:r>
          <a:endParaRPr lang="ru-RU" sz="1800" kern="1200" dirty="0">
            <a:solidFill>
              <a:srgbClr val="002060"/>
            </a:solidFill>
            <a:effectLst/>
          </a:endParaRPr>
        </a:p>
      </dsp:txBody>
      <dsp:txXfrm>
        <a:off x="4605510" y="274156"/>
        <a:ext cx="1437583" cy="1264573"/>
      </dsp:txXfrm>
    </dsp:sp>
    <dsp:sp modelId="{5DE17F54-DEE6-4BDF-BC30-D116C37C21D6}">
      <dsp:nvSpPr>
        <dsp:cNvPr id="0" name=""/>
        <dsp:cNvSpPr/>
      </dsp:nvSpPr>
      <dsp:spPr>
        <a:xfrm>
          <a:off x="6304611" y="1463040"/>
          <a:ext cx="2033049" cy="178837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941338"/>
                <a:satOff val="-4091"/>
                <a:lumOff val="-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2941338"/>
                <a:satOff val="-4091"/>
                <a:lumOff val="-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2941338"/>
                <a:satOff val="-4091"/>
                <a:lumOff val="-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effectLst/>
            </a:rPr>
            <a:t>Простота навигации</a:t>
          </a:r>
          <a:endParaRPr lang="ru-RU" sz="1800" kern="1200" dirty="0">
            <a:solidFill>
              <a:srgbClr val="002060"/>
            </a:solidFill>
            <a:effectLst/>
          </a:endParaRPr>
        </a:p>
      </dsp:txBody>
      <dsp:txXfrm>
        <a:off x="6602344" y="1724941"/>
        <a:ext cx="1437583" cy="1264573"/>
      </dsp:txXfrm>
    </dsp:sp>
    <dsp:sp modelId="{A41C185C-7E02-4C87-9C53-B703BC703A66}">
      <dsp:nvSpPr>
        <dsp:cNvPr id="0" name=""/>
        <dsp:cNvSpPr/>
      </dsp:nvSpPr>
      <dsp:spPr>
        <a:xfrm>
          <a:off x="5541888" y="3810459"/>
          <a:ext cx="2033049" cy="178837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412007"/>
                <a:satOff val="-6137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4412007"/>
                <a:satOff val="-6137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4412007"/>
                <a:satOff val="-6137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2060"/>
              </a:solidFill>
              <a:effectLst/>
            </a:rPr>
            <a:t>Доступность питьевой воды</a:t>
          </a:r>
          <a:endParaRPr lang="ru-RU" sz="1800" kern="1200" dirty="0">
            <a:solidFill>
              <a:srgbClr val="002060"/>
            </a:solidFill>
            <a:effectLst/>
          </a:endParaRPr>
        </a:p>
      </dsp:txBody>
      <dsp:txXfrm>
        <a:off x="5839621" y="4072360"/>
        <a:ext cx="1437583" cy="1264573"/>
      </dsp:txXfrm>
    </dsp:sp>
    <dsp:sp modelId="{098175E7-8E45-453D-AB62-0BD403163E63}">
      <dsp:nvSpPr>
        <dsp:cNvPr id="0" name=""/>
        <dsp:cNvSpPr/>
      </dsp:nvSpPr>
      <dsp:spPr>
        <a:xfrm>
          <a:off x="3073665" y="3810459"/>
          <a:ext cx="2033049" cy="178837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5882676"/>
                <a:satOff val="-8182"/>
                <a:lumOff val="-31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5882676"/>
                <a:satOff val="-8182"/>
                <a:lumOff val="-31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5882676"/>
                <a:satOff val="-8182"/>
                <a:lumOff val="-31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rgbClr val="002060"/>
              </a:solidFill>
              <a:effectLst/>
            </a:rPr>
            <a:t>Наличие и доступность санитарных помещений</a:t>
          </a:r>
          <a:endParaRPr lang="ru-RU" sz="1800" kern="1200" dirty="0">
            <a:solidFill>
              <a:srgbClr val="002060"/>
            </a:solidFill>
            <a:effectLst/>
          </a:endParaRPr>
        </a:p>
      </dsp:txBody>
      <dsp:txXfrm>
        <a:off x="3371398" y="4072360"/>
        <a:ext cx="1437583" cy="1264573"/>
      </dsp:txXfrm>
    </dsp:sp>
    <dsp:sp modelId="{3B552391-B347-4A22-B03F-2663626D0FE2}">
      <dsp:nvSpPr>
        <dsp:cNvPr id="0" name=""/>
        <dsp:cNvSpPr/>
      </dsp:nvSpPr>
      <dsp:spPr>
        <a:xfrm>
          <a:off x="2310943" y="1463040"/>
          <a:ext cx="2033049" cy="178837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effectLst/>
            </a:rPr>
            <a:t>Санитарное состояние помещений</a:t>
          </a:r>
          <a:endParaRPr lang="ru-RU" sz="1800" kern="1200" dirty="0">
            <a:solidFill>
              <a:srgbClr val="002060"/>
            </a:solidFill>
            <a:effectLst/>
          </a:endParaRPr>
        </a:p>
      </dsp:txBody>
      <dsp:txXfrm>
        <a:off x="2608676" y="1724941"/>
        <a:ext cx="1437583" cy="12645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B814B-E2C8-4F12-83E5-F1E3923893DB}">
      <dsp:nvSpPr>
        <dsp:cNvPr id="0" name=""/>
        <dsp:cNvSpPr/>
      </dsp:nvSpPr>
      <dsp:spPr>
        <a:xfrm>
          <a:off x="-6071945" y="-929043"/>
          <a:ext cx="7228109" cy="7228109"/>
        </a:xfrm>
        <a:prstGeom prst="blockArc">
          <a:avLst>
            <a:gd name="adj1" fmla="val 18900000"/>
            <a:gd name="adj2" fmla="val 2700000"/>
            <a:gd name="adj3" fmla="val 29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30CEA-ED6A-489D-A56C-3D414F51605A}">
      <dsp:nvSpPr>
        <dsp:cNvPr id="0" name=""/>
        <dsp:cNvSpPr/>
      </dsp:nvSpPr>
      <dsp:spPr>
        <a:xfrm>
          <a:off x="505222" y="335518"/>
          <a:ext cx="8155639" cy="6714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оборудование входных групп пандусами/подъёмами и платформами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505222" y="335518"/>
        <a:ext cx="8155639" cy="671467"/>
      </dsp:txXfrm>
    </dsp:sp>
    <dsp:sp modelId="{CA28BE3C-2256-4C3F-8F2B-25F52F94BFA1}">
      <dsp:nvSpPr>
        <dsp:cNvPr id="0" name=""/>
        <dsp:cNvSpPr/>
      </dsp:nvSpPr>
      <dsp:spPr>
        <a:xfrm>
          <a:off x="85555" y="251585"/>
          <a:ext cx="839334" cy="8393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9FCE6-8DA8-4406-B68B-7AF91907C37B}">
      <dsp:nvSpPr>
        <dsp:cNvPr id="0" name=""/>
        <dsp:cNvSpPr/>
      </dsp:nvSpPr>
      <dsp:spPr>
        <a:xfrm>
          <a:off x="986376" y="1342398"/>
          <a:ext cx="7674485" cy="671467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наличие выделенных стоянок для автотранспортных средств инвалидов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986376" y="1342398"/>
        <a:ext cx="7674485" cy="671467"/>
      </dsp:txXfrm>
    </dsp:sp>
    <dsp:sp modelId="{3D19334B-4FD4-4964-A5DE-51D053648B21}">
      <dsp:nvSpPr>
        <dsp:cNvPr id="0" name=""/>
        <dsp:cNvSpPr/>
      </dsp:nvSpPr>
      <dsp:spPr>
        <a:xfrm>
          <a:off x="566709" y="1258464"/>
          <a:ext cx="839334" cy="8393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75913-FD0F-4969-ACFC-69243BF9AA4E}">
      <dsp:nvSpPr>
        <dsp:cNvPr id="0" name=""/>
        <dsp:cNvSpPr/>
      </dsp:nvSpPr>
      <dsp:spPr>
        <a:xfrm>
          <a:off x="1134052" y="2349277"/>
          <a:ext cx="7526810" cy="671467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наличие адаптированных лифтов, поручней, расширенных дверных проёмов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134052" y="2349277"/>
        <a:ext cx="7526810" cy="671467"/>
      </dsp:txXfrm>
    </dsp:sp>
    <dsp:sp modelId="{30D3B5CB-3412-4191-A1F4-F257F1528D72}">
      <dsp:nvSpPr>
        <dsp:cNvPr id="0" name=""/>
        <dsp:cNvSpPr/>
      </dsp:nvSpPr>
      <dsp:spPr>
        <a:xfrm>
          <a:off x="714384" y="2265343"/>
          <a:ext cx="839334" cy="8393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D57E63-1D22-4681-882E-F23B94D7E536}">
      <dsp:nvSpPr>
        <dsp:cNvPr id="0" name=""/>
        <dsp:cNvSpPr/>
      </dsp:nvSpPr>
      <dsp:spPr>
        <a:xfrm>
          <a:off x="986376" y="3356156"/>
          <a:ext cx="7674485" cy="671467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наличие сменных кресел-колясок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986376" y="3356156"/>
        <a:ext cx="7674485" cy="671467"/>
      </dsp:txXfrm>
    </dsp:sp>
    <dsp:sp modelId="{03546286-57BC-44AC-A999-A724D9F36688}">
      <dsp:nvSpPr>
        <dsp:cNvPr id="0" name=""/>
        <dsp:cNvSpPr/>
      </dsp:nvSpPr>
      <dsp:spPr>
        <a:xfrm>
          <a:off x="566709" y="3272222"/>
          <a:ext cx="839334" cy="8393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2DC11-57F2-4ED2-927F-127FED3DEC51}">
      <dsp:nvSpPr>
        <dsp:cNvPr id="0" name=""/>
        <dsp:cNvSpPr/>
      </dsp:nvSpPr>
      <dsp:spPr>
        <a:xfrm>
          <a:off x="505222" y="4363035"/>
          <a:ext cx="8155639" cy="67146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наличие специально оборудованных санитарно-гигиенических помещений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05222" y="4363035"/>
        <a:ext cx="8155639" cy="671467"/>
      </dsp:txXfrm>
    </dsp:sp>
    <dsp:sp modelId="{0F9D9672-5D13-4C9E-8CA1-B2DE3A4B8BC4}">
      <dsp:nvSpPr>
        <dsp:cNvPr id="0" name=""/>
        <dsp:cNvSpPr/>
      </dsp:nvSpPr>
      <dsp:spPr>
        <a:xfrm>
          <a:off x="85555" y="4279102"/>
          <a:ext cx="839334" cy="8393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7D283-995A-489C-A38D-D29331A022B5}">
      <dsp:nvSpPr>
        <dsp:cNvPr id="0" name=""/>
        <dsp:cNvSpPr/>
      </dsp:nvSpPr>
      <dsp:spPr>
        <a:xfrm rot="5400000">
          <a:off x="531348" y="1562404"/>
          <a:ext cx="1588078" cy="264252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C0599-D117-4832-A0CB-9B8FADA08B7F}">
      <dsp:nvSpPr>
        <dsp:cNvPr id="0" name=""/>
        <dsp:cNvSpPr/>
      </dsp:nvSpPr>
      <dsp:spPr>
        <a:xfrm>
          <a:off x="266258" y="2470165"/>
          <a:ext cx="2385687" cy="20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доброжелательность, вежливость работников,  обеспечивающих первичный контакт и </a:t>
          </a:r>
          <a:r>
            <a:rPr lang="ru-RU" sz="1800" kern="1200" dirty="0" smtClean="0">
              <a:solidFill>
                <a:schemeClr val="tx1"/>
              </a:solidFill>
            </a:rPr>
            <a:t>информирование получателя </a:t>
          </a:r>
          <a:r>
            <a:rPr lang="ru-RU" sz="1800" kern="1200" dirty="0" smtClean="0"/>
            <a:t>образовательной услуги</a:t>
          </a:r>
          <a:endParaRPr lang="ru-RU" sz="1800" kern="1200" dirty="0"/>
        </a:p>
      </dsp:txBody>
      <dsp:txXfrm>
        <a:off x="266258" y="2470165"/>
        <a:ext cx="2385687" cy="2091195"/>
      </dsp:txXfrm>
    </dsp:sp>
    <dsp:sp modelId="{80086154-09A9-4C08-9326-41C871E5F7B7}">
      <dsp:nvSpPr>
        <dsp:cNvPr id="0" name=""/>
        <dsp:cNvSpPr/>
      </dsp:nvSpPr>
      <dsp:spPr>
        <a:xfrm>
          <a:off x="2201816" y="1367858"/>
          <a:ext cx="450129" cy="450129"/>
        </a:xfrm>
        <a:prstGeom prst="triangle">
          <a:avLst>
            <a:gd name="adj" fmla="val 10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635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0489A-349D-42B8-8405-0638B66ADFB4}">
      <dsp:nvSpPr>
        <dsp:cNvPr id="0" name=""/>
        <dsp:cNvSpPr/>
      </dsp:nvSpPr>
      <dsp:spPr>
        <a:xfrm rot="5400000">
          <a:off x="3451896" y="839711"/>
          <a:ext cx="1588078" cy="264252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635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64F96-8103-4615-9FC1-1C0047108181}">
      <dsp:nvSpPr>
        <dsp:cNvPr id="0" name=""/>
        <dsp:cNvSpPr/>
      </dsp:nvSpPr>
      <dsp:spPr>
        <a:xfrm>
          <a:off x="3186806" y="1629257"/>
          <a:ext cx="2385687" cy="20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доброжелательность, вежливость работников организации, обеспечивающих непосредственное оказание образовательной услуги </a:t>
          </a:r>
          <a:endParaRPr lang="ru-RU" sz="1800" kern="1200" dirty="0"/>
        </a:p>
      </dsp:txBody>
      <dsp:txXfrm>
        <a:off x="3186806" y="1629257"/>
        <a:ext cx="2385687" cy="2091195"/>
      </dsp:txXfrm>
    </dsp:sp>
    <dsp:sp modelId="{06FD6B8E-7855-4502-A68B-C846DB148051}">
      <dsp:nvSpPr>
        <dsp:cNvPr id="0" name=""/>
        <dsp:cNvSpPr/>
      </dsp:nvSpPr>
      <dsp:spPr>
        <a:xfrm>
          <a:off x="5122364" y="645166"/>
          <a:ext cx="450129" cy="450129"/>
        </a:xfrm>
        <a:prstGeom prst="triangle">
          <a:avLst>
            <a:gd name="adj" fmla="val 10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635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8BB82-3D31-4A1F-9113-2CDF0F32E9BA}">
      <dsp:nvSpPr>
        <dsp:cNvPr id="0" name=""/>
        <dsp:cNvSpPr/>
      </dsp:nvSpPr>
      <dsp:spPr>
        <a:xfrm rot="5400000">
          <a:off x="6372443" y="117019"/>
          <a:ext cx="1588078" cy="264252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5387A-0BE9-4E35-B406-6FD957D88CF1}">
      <dsp:nvSpPr>
        <dsp:cNvPr id="0" name=""/>
        <dsp:cNvSpPr/>
      </dsp:nvSpPr>
      <dsp:spPr>
        <a:xfrm>
          <a:off x="6107354" y="906565"/>
          <a:ext cx="2385687" cy="2091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доброжелательность, вежливость работников организации при использовании дистанционных форм взаимодействия </a:t>
          </a:r>
          <a:endParaRPr lang="ru-RU" sz="1800" kern="1200" dirty="0"/>
        </a:p>
      </dsp:txBody>
      <dsp:txXfrm>
        <a:off x="6107354" y="906565"/>
        <a:ext cx="2385687" cy="20911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875C3-78F4-4CA4-AD4B-37D03C0C4127}">
      <dsp:nvSpPr>
        <dsp:cNvPr id="0" name=""/>
        <dsp:cNvSpPr/>
      </dsp:nvSpPr>
      <dsp:spPr>
        <a:xfrm>
          <a:off x="0" y="661107"/>
          <a:ext cx="7894322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AC4C95-2E62-414B-A0AA-A728749B080E}">
      <dsp:nvSpPr>
        <dsp:cNvPr id="0" name=""/>
        <dsp:cNvSpPr/>
      </dsp:nvSpPr>
      <dsp:spPr>
        <a:xfrm>
          <a:off x="375828" y="55947"/>
          <a:ext cx="7516558" cy="12103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871" tIns="0" rIns="208871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+mn-lt"/>
            </a:rPr>
            <a:t>Привести в соответствие информацию о деятельности организаций, размещенной на официальных сайтах организаций в сети «Интернет», правилам размещения на официальном сайте образовательной организации в сети «Интернет» и обновления информации об образовательной организации</a:t>
          </a:r>
          <a:endParaRPr lang="ru-RU" sz="1800" kern="1200" dirty="0">
            <a:solidFill>
              <a:schemeClr val="tx1"/>
            </a:solidFill>
            <a:latin typeface="+mn-lt"/>
          </a:endParaRPr>
        </a:p>
      </dsp:txBody>
      <dsp:txXfrm>
        <a:off x="434911" y="115030"/>
        <a:ext cx="7398392" cy="1092154"/>
      </dsp:txXfrm>
    </dsp:sp>
    <dsp:sp modelId="{D96C14C5-6C39-427A-AFF3-21AB11606AE3}">
      <dsp:nvSpPr>
        <dsp:cNvPr id="0" name=""/>
        <dsp:cNvSpPr/>
      </dsp:nvSpPr>
      <dsp:spPr>
        <a:xfrm>
          <a:off x="0" y="2520867"/>
          <a:ext cx="7894322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323C8E-B8E6-4087-84C1-6FB6BAD257BB}">
      <dsp:nvSpPr>
        <dsp:cNvPr id="0" name=""/>
        <dsp:cNvSpPr/>
      </dsp:nvSpPr>
      <dsp:spPr>
        <a:xfrm>
          <a:off x="375828" y="1915707"/>
          <a:ext cx="7516558" cy="12103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871" tIns="0" rIns="208871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+mn-lt"/>
            </a:rPr>
            <a:t>Проводить системную работу по созданию условий для организаций обучения и воспитания обучающихся с ОВЗ и инвалидов</a:t>
          </a:r>
          <a:endParaRPr lang="ru-RU" sz="1800" kern="1200" dirty="0">
            <a:solidFill>
              <a:schemeClr val="tx1"/>
            </a:solidFill>
            <a:latin typeface="+mn-lt"/>
          </a:endParaRPr>
        </a:p>
      </dsp:txBody>
      <dsp:txXfrm>
        <a:off x="434911" y="1974790"/>
        <a:ext cx="7398392" cy="1092154"/>
      </dsp:txXfrm>
    </dsp:sp>
    <dsp:sp modelId="{70981706-485E-4306-AEFB-232A59838B6A}">
      <dsp:nvSpPr>
        <dsp:cNvPr id="0" name=""/>
        <dsp:cNvSpPr/>
      </dsp:nvSpPr>
      <dsp:spPr>
        <a:xfrm>
          <a:off x="0" y="4436574"/>
          <a:ext cx="7894322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ACAD1E-DB5E-4D84-8D84-CC81FE52E792}">
      <dsp:nvSpPr>
        <dsp:cNvPr id="0" name=""/>
        <dsp:cNvSpPr/>
      </dsp:nvSpPr>
      <dsp:spPr>
        <a:xfrm>
          <a:off x="375828" y="3775467"/>
          <a:ext cx="7516558" cy="12103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871" tIns="0" rIns="208871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+mn-lt"/>
            </a:rPr>
            <a:t>Осуществлять с определенной периодичностью мониторинг удовлетворенности получателей услуг, из числа обучающихся (воспитанников), а также родителей (законных представителей получателей услуг) качеством образовательной деятельности</a:t>
          </a:r>
          <a:endParaRPr lang="ru-RU" sz="1800" kern="1200" dirty="0">
            <a:solidFill>
              <a:schemeClr val="tx1"/>
            </a:solidFill>
            <a:latin typeface="+mn-lt"/>
          </a:endParaRPr>
        </a:p>
      </dsp:txBody>
      <dsp:txXfrm>
        <a:off x="434911" y="3834550"/>
        <a:ext cx="7398392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15.jpeg"/><Relationship Id="rId5" Type="http://schemas.openxmlformats.org/officeDocument/2006/relationships/diagramColors" Target="../diagrams/colors4.xml"/><Relationship Id="rId10" Type="http://schemas.openxmlformats.org/officeDocument/2006/relationships/image" Target="../media/image14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323" y="476795"/>
            <a:ext cx="8528858" cy="1916698"/>
          </a:xfrm>
        </p:spPr>
        <p:txBody>
          <a:bodyPr>
            <a:noAutofit/>
          </a:bodyPr>
          <a:lstStyle/>
          <a:p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Итоги независимой оценки качества условий оказания услуг образовательными организациями муниципального района «Сосногорск»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69877" y="2641954"/>
            <a:ext cx="2201039" cy="40679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в 2020 году</a:t>
            </a:r>
            <a:endParaRPr lang="ru-RU" sz="2400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0626" y="6359235"/>
            <a:ext cx="9062748" cy="427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образования администрации МР «Сосногорск»</a:t>
            </a: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527" y="299258"/>
            <a:ext cx="78867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Открытость и доступность информации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УДОД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55976"/>
              </p:ext>
            </p:extLst>
          </p:nvPr>
        </p:nvGraphicFramePr>
        <p:xfrm>
          <a:off x="1080654" y="2206078"/>
          <a:ext cx="7232073" cy="106082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007118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3007118">
                  <a:extLst>
                    <a:ext uri="{9D8B030D-6E8A-4147-A177-3AD203B41FA5}">
                      <a16:colId xmlns:a16="http://schemas.microsoft.com/office/drawing/2014/main" val="3864587099"/>
                    </a:ext>
                  </a:extLst>
                </a:gridCol>
                <a:gridCol w="121783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80117770"/>
                  </a:ext>
                </a:extLst>
              </a:tr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</a:rPr>
                        <a:t>ЦДОД НО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96,96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9004" y="3981797"/>
            <a:ext cx="5012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</a:t>
            </a:r>
            <a:r>
              <a:rPr lang="ru-RU" sz="3200" dirty="0" smtClean="0"/>
              <a:t> – 46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ru-RU" sz="3200" dirty="0" smtClean="0"/>
              <a:t> – 100 баллов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3312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461" y="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Критерий 2 «Комфортность условий предоставления образовательных услуг» 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3006628"/>
              </p:ext>
            </p:extLst>
          </p:nvPr>
        </p:nvGraphicFramePr>
        <p:xfrm>
          <a:off x="-399011" y="1155469"/>
          <a:ext cx="10648604" cy="5611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089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007" y="-416271"/>
            <a:ext cx="8470669" cy="1325563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Комфортность условий в ДОУ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4966"/>
              </p:ext>
            </p:extLst>
          </p:nvPr>
        </p:nvGraphicFramePr>
        <p:xfrm>
          <a:off x="1463040" y="481140"/>
          <a:ext cx="7273636" cy="5905114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117273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820559">
                  <a:extLst>
                    <a:ext uri="{9D8B030D-6E8A-4147-A177-3AD203B41FA5}">
                      <a16:colId xmlns:a16="http://schemas.microsoft.com/office/drawing/2014/main" val="3278384441"/>
                    </a:ext>
                  </a:extLst>
                </a:gridCol>
                <a:gridCol w="1335804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79719066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Пожня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Усть</a:t>
                      </a:r>
                      <a:r>
                        <a:rPr lang="ru-RU" sz="2000" dirty="0" smtClean="0">
                          <a:effectLst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885918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97,78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41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015541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3 НО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89,40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65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776696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9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88,89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68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6226629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87,56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74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23128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48276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 </a:t>
            </a:r>
            <a:r>
              <a:rPr lang="ru-RU" sz="3200" dirty="0" smtClean="0"/>
              <a:t>108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114363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36" y="0"/>
            <a:ext cx="845716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Комфортность условий в ОО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262"/>
              </p:ext>
            </p:extLst>
          </p:nvPr>
        </p:nvGraphicFramePr>
        <p:xfrm>
          <a:off x="1587730" y="1150361"/>
          <a:ext cx="6982691" cy="5358504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992582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3382243303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9404603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СОШ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100,00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ООШ </a:t>
                      </a:r>
                      <a:r>
                        <a:rPr lang="ru-RU" sz="2000" dirty="0" err="1" smtClean="0">
                          <a:effectLst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100,00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НШ-ДС Малая Пера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100,00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СОШ 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99,22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ООШ </a:t>
                      </a:r>
                      <a:r>
                        <a:rPr lang="ru-RU" sz="2000" dirty="0" err="1" smtClean="0">
                          <a:effectLst/>
                        </a:rPr>
                        <a:t>Усть</a:t>
                      </a:r>
                      <a:r>
                        <a:rPr lang="ru-RU" sz="2000" dirty="0" smtClean="0">
                          <a:effectLst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98,81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Гимназия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98,25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СОШ</a:t>
                      </a:r>
                      <a:r>
                        <a:rPr lang="ru-RU" sz="2000" baseline="0" dirty="0" smtClean="0">
                          <a:effectLst/>
                        </a:rPr>
                        <a:t> 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97,32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НШ-ДС </a:t>
                      </a:r>
                      <a:r>
                        <a:rPr lang="ru-RU" sz="2000" dirty="0" err="1" smtClean="0">
                          <a:effectLst/>
                        </a:rPr>
                        <a:t>Керки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86,88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59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ООШ </a:t>
                      </a:r>
                      <a:r>
                        <a:rPr lang="ru-RU" sz="2000" dirty="0" err="1" smtClean="0">
                          <a:effectLst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84,12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63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89097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</a:t>
            </a:r>
          </a:p>
          <a:p>
            <a:r>
              <a:rPr lang="ru-RU" sz="3200" dirty="0" smtClean="0"/>
              <a:t>71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3818682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527" y="299258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Комфортность условий в УДОД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634119"/>
              </p:ext>
            </p:extLst>
          </p:nvPr>
        </p:nvGraphicFramePr>
        <p:xfrm>
          <a:off x="1080654" y="2206078"/>
          <a:ext cx="7232073" cy="1060824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007118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3007118">
                  <a:extLst>
                    <a:ext uri="{9D8B030D-6E8A-4147-A177-3AD203B41FA5}">
                      <a16:colId xmlns:a16="http://schemas.microsoft.com/office/drawing/2014/main" val="3864587099"/>
                    </a:ext>
                  </a:extLst>
                </a:gridCol>
                <a:gridCol w="121783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80117770"/>
                  </a:ext>
                </a:extLst>
              </a:tr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ЦДОД НО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99,92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9004" y="3981797"/>
            <a:ext cx="5012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</a:t>
            </a:r>
            <a:r>
              <a:rPr lang="ru-RU" sz="3200" dirty="0" smtClean="0"/>
              <a:t> – 38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ru-RU" sz="3200" dirty="0" smtClean="0"/>
              <a:t> – 100 баллов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2018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Критерий 3 «Доступность услуг для инвалидов»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597038"/>
              </p:ext>
            </p:extLst>
          </p:nvPr>
        </p:nvGraphicFramePr>
        <p:xfrm>
          <a:off x="191193" y="1363287"/>
          <a:ext cx="8736676" cy="5370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s://d3hgrlq6yacptf.cloudfront.net/5f16ea00ea49e/content/pages/uploaded_images/48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17" y="1725584"/>
            <a:ext cx="609195" cy="60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roquebrunesurargens-tourisme.fr/wp-content/plugins/sitra/files/mini/parking-des-eucalyptus-bouverie_5051095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83" y="2764555"/>
            <a:ext cx="510194" cy="51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rooms24.de/admin1/images/room_facility/lift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60" y="3671273"/>
            <a:ext cx="756457" cy="75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cdn0.iconfinder.com/data/icons/pensioners-1/92/icon120-17-512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63" y="4710323"/>
            <a:ext cx="686233" cy="68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orgasm.bloger.cz/obrazky/orgasm.bloger.cz/wc.jpg.t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48" y="5782818"/>
            <a:ext cx="496512" cy="61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41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007" y="-416271"/>
            <a:ext cx="8470669" cy="1325563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услуг в ДОУ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16048"/>
              </p:ext>
            </p:extLst>
          </p:nvPr>
        </p:nvGraphicFramePr>
        <p:xfrm>
          <a:off x="1463040" y="688959"/>
          <a:ext cx="7273636" cy="584255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117273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820559">
                  <a:extLst>
                    <a:ext uri="{9D8B030D-6E8A-4147-A177-3AD203B41FA5}">
                      <a16:colId xmlns:a16="http://schemas.microsoft.com/office/drawing/2014/main" val="3278384441"/>
                    </a:ext>
                  </a:extLst>
                </a:gridCol>
                <a:gridCol w="1335804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797190662"/>
                  </a:ext>
                </a:extLst>
              </a:tr>
              <a:tr h="388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82,00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68,00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Пожня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54,00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14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363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52,00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16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46,00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38,00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26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9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38,00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38,00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38,00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38,00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85918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Усть</a:t>
                      </a: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38,00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15541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37,00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7766962"/>
                  </a:ext>
                </a:extLst>
              </a:tr>
              <a:tr h="420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22,00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43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6226629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3 НО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23128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48276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 </a:t>
            </a:r>
          </a:p>
          <a:p>
            <a:r>
              <a:rPr lang="ru-RU" sz="3200" dirty="0" smtClean="0"/>
              <a:t>47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286593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36" y="0"/>
            <a:ext cx="845716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услуг в ОО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722246"/>
              </p:ext>
            </p:extLst>
          </p:nvPr>
        </p:nvGraphicFramePr>
        <p:xfrm>
          <a:off x="1587730" y="1150361"/>
          <a:ext cx="6982691" cy="535850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992582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3382243303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9404603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67,71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66,00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13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66,00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НШ-ДС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Керки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66,00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Гимназия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54,00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46,00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28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Усть</a:t>
                      </a: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38,00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НШ-ДС Малая Пера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38,00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89097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</a:t>
            </a:r>
          </a:p>
          <a:p>
            <a:r>
              <a:rPr lang="ru-RU" sz="3200" dirty="0" smtClean="0"/>
              <a:t>41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171501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527" y="299258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Доступность услуг в УДОД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09158"/>
              </p:ext>
            </p:extLst>
          </p:nvPr>
        </p:nvGraphicFramePr>
        <p:xfrm>
          <a:off x="1080654" y="2206078"/>
          <a:ext cx="7232073" cy="106082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007118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3007118">
                  <a:extLst>
                    <a:ext uri="{9D8B030D-6E8A-4147-A177-3AD203B41FA5}">
                      <a16:colId xmlns:a16="http://schemas.microsoft.com/office/drawing/2014/main" val="3864587099"/>
                    </a:ext>
                  </a:extLst>
                </a:gridCol>
                <a:gridCol w="121783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80117770"/>
                  </a:ext>
                </a:extLst>
              </a:tr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ЦДОД НО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52,00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9004" y="3981797"/>
            <a:ext cx="5012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</a:t>
            </a:r>
            <a:r>
              <a:rPr lang="ru-RU" sz="3200" dirty="0" smtClean="0"/>
              <a:t> – 23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ru-RU" sz="3200" dirty="0" smtClean="0"/>
              <a:t> – 100 баллов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0837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35" y="240435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/>
              <a:t>Критерий 4 «Доброжелательность, вежливость работников организации»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14074"/>
              </p:ext>
            </p:extLst>
          </p:nvPr>
        </p:nvGraphicFramePr>
        <p:xfrm>
          <a:off x="248602" y="1499497"/>
          <a:ext cx="8497166" cy="5087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8" name="Picture 2" descr="https://nextcake.ru/thumb/2/XB79PVHd6nVGG0hUWxza7w/r/d/rukopozhatiye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91" y="4879331"/>
            <a:ext cx="2142086" cy="170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s://s3-eu-west-1.amazonaws.com/dealroom-images/b5/MTAwOjEwMDpjb21wYW55QHMzLWV1LXdlc3QtMS5hbWF6b25hd3MuY29tL2RlYWxyb29tLWltYWdlcy8yMDE2LzA0LzAyL2QxMGJmY2NiOWEyMDZjYzE1ZWJhOTZiZGI2MDMxMmE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6" y="1649124"/>
            <a:ext cx="1531909" cy="153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74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861" y="671451"/>
            <a:ext cx="4388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Заказчик</a:t>
            </a:r>
            <a:r>
              <a:rPr lang="ru-RU" dirty="0" smtClean="0"/>
              <a:t> – Министерство образования, науки и молодежной политики Республики Коми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Исполнитель</a:t>
            </a:r>
            <a:r>
              <a:rPr lang="ru-RU" dirty="0" smtClean="0"/>
              <a:t> – ООО ИЦ «НОВИ»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Объекты: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9 школ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14 детских садов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1 орг. </a:t>
            </a:r>
            <a:r>
              <a:rPr lang="ru-RU" dirty="0"/>
              <a:t>д</a:t>
            </a:r>
            <a:r>
              <a:rPr lang="ru-RU" dirty="0" smtClean="0"/>
              <a:t>оп. образования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730" y="778614"/>
            <a:ext cx="3622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КРИТЕРИИ:</a:t>
            </a:r>
            <a:endParaRPr lang="ru-RU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427" y="1226339"/>
            <a:ext cx="3291925" cy="9525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30" y="3444911"/>
            <a:ext cx="3252622" cy="9525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484" y="2316921"/>
            <a:ext cx="3275868" cy="952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674" y="5654749"/>
            <a:ext cx="3217678" cy="9525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674" y="4545463"/>
            <a:ext cx="3217678" cy="9525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470452" y="3612166"/>
            <a:ext cx="36412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Методы: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Информация руководителя ОО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О</a:t>
            </a:r>
            <a:r>
              <a:rPr lang="ru-RU" dirty="0" smtClean="0"/>
              <a:t>нлайн-анкетирование получателей услуг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Анализ официальных сайтов ОО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Время проведения: </a:t>
            </a:r>
            <a:r>
              <a:rPr lang="ru-RU" dirty="0" smtClean="0"/>
              <a:t>сентябрь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Процент выборки:</a:t>
            </a:r>
            <a:r>
              <a:rPr lang="ru-RU" dirty="0" smtClean="0"/>
              <a:t> не менее 40% от получателей услуг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68482" y="1271615"/>
            <a:ext cx="261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Открытость </a:t>
            </a:r>
          </a:p>
          <a:p>
            <a:pPr algn="ctr"/>
            <a:r>
              <a:rPr lang="ru-RU" sz="1600" b="1" dirty="0" smtClean="0"/>
              <a:t>и доступность информации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53484" y="2488105"/>
            <a:ext cx="2534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Комфортность условий предоставления услуг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11674" y="3633432"/>
            <a:ext cx="2534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Доступность услуг для инвалидов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11674" y="4740156"/>
            <a:ext cx="2534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Доброжелательность, вежливость работников</a:t>
            </a:r>
            <a:endParaRPr lang="ru-RU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11674" y="5708775"/>
            <a:ext cx="2534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Удовлетворенность условиями оказания </a:t>
            </a:r>
          </a:p>
          <a:p>
            <a:pPr algn="ctr"/>
            <a:r>
              <a:rPr lang="ru-RU" sz="1600" b="1" dirty="0" smtClean="0"/>
              <a:t>услуг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21724" y="45787"/>
            <a:ext cx="6064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Проведение независимой оценки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94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007" y="-416271"/>
            <a:ext cx="8470669" cy="1325563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Доброжелательность в ДОУ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14354"/>
              </p:ext>
            </p:extLst>
          </p:nvPr>
        </p:nvGraphicFramePr>
        <p:xfrm>
          <a:off x="1463040" y="688959"/>
          <a:ext cx="7273636" cy="578804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117273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820559">
                  <a:extLst>
                    <a:ext uri="{9D8B030D-6E8A-4147-A177-3AD203B41FA5}">
                      <a16:colId xmlns:a16="http://schemas.microsoft.com/office/drawing/2014/main" val="3278384441"/>
                    </a:ext>
                  </a:extLst>
                </a:gridCol>
                <a:gridCol w="1335804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797190662"/>
                  </a:ext>
                </a:extLst>
              </a:tr>
              <a:tr h="388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100, 00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922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363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Пожня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38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Усть</a:t>
                      </a:r>
                      <a:r>
                        <a:rPr lang="ru-RU" sz="2000" dirty="0" smtClean="0">
                          <a:effectLst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375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99,60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3</a:t>
                      </a:r>
                      <a:r>
                        <a:rPr lang="ru-RU" sz="2000" baseline="0" dirty="0" smtClean="0">
                          <a:effectLst/>
                        </a:rPr>
                        <a:t> НО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99,52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99,40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  <a:tr h="375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9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99,26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8859187"/>
                  </a:ext>
                </a:extLst>
              </a:tr>
              <a:tr h="38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97,50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015541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</a:rPr>
                        <a:t>ДОУ 13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97,07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75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7766962"/>
                  </a:ext>
                </a:extLst>
              </a:tr>
              <a:tr h="420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3 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95,56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94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622662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48276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 </a:t>
            </a:r>
          </a:p>
          <a:p>
            <a:r>
              <a:rPr lang="ru-RU" sz="3200" dirty="0" smtClean="0"/>
              <a:t>108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1612275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36" y="0"/>
            <a:ext cx="845716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Доброжелательность в ОО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744865"/>
              </p:ext>
            </p:extLst>
          </p:nvPr>
        </p:nvGraphicFramePr>
        <p:xfrm>
          <a:off x="1587730" y="1150361"/>
          <a:ext cx="7099070" cy="5358504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032467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052450">
                  <a:extLst>
                    <a:ext uri="{9D8B030D-6E8A-4147-A177-3AD203B41FA5}">
                      <a16:colId xmlns:a16="http://schemas.microsoft.com/office/drawing/2014/main" val="3382243303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9404603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СОШ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ООШ </a:t>
                      </a:r>
                      <a:r>
                        <a:rPr lang="ru-RU" sz="2000" dirty="0" err="1" smtClean="0">
                          <a:effectLst/>
                        </a:rPr>
                        <a:t>Усть</a:t>
                      </a:r>
                      <a:r>
                        <a:rPr lang="ru-RU" sz="2000" dirty="0" smtClean="0">
                          <a:effectLst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НШ-ДС </a:t>
                      </a:r>
                      <a:r>
                        <a:rPr lang="ru-RU" sz="2000" dirty="0" err="1" smtClean="0">
                          <a:effectLst/>
                        </a:rPr>
                        <a:t>Керки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НШ-ДС Малая Пера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ООШ </a:t>
                      </a:r>
                      <a:r>
                        <a:rPr lang="ru-RU" sz="2000" dirty="0" err="1" smtClean="0">
                          <a:effectLst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99,43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СОШ 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99,38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Гимназия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97,89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СОШ 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96,86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ООШ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92,94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67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89097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</a:t>
            </a:r>
          </a:p>
          <a:p>
            <a:r>
              <a:rPr lang="ru-RU" sz="3200" dirty="0" smtClean="0"/>
              <a:t>75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2110302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527" y="299258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Доброжелательность в УДОД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7253"/>
              </p:ext>
            </p:extLst>
          </p:nvPr>
        </p:nvGraphicFramePr>
        <p:xfrm>
          <a:off x="1080654" y="2206078"/>
          <a:ext cx="7232073" cy="1060824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007118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3007118">
                  <a:extLst>
                    <a:ext uri="{9D8B030D-6E8A-4147-A177-3AD203B41FA5}">
                      <a16:colId xmlns:a16="http://schemas.microsoft.com/office/drawing/2014/main" val="3864587099"/>
                    </a:ext>
                  </a:extLst>
                </a:gridCol>
                <a:gridCol w="121783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80117770"/>
                  </a:ext>
                </a:extLst>
              </a:tr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ЦДОД НО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99,73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5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9004" y="3981797"/>
            <a:ext cx="5012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</a:t>
            </a:r>
            <a:r>
              <a:rPr lang="ru-RU" sz="3200" dirty="0" smtClean="0"/>
              <a:t> – 28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ru-RU" sz="3200" dirty="0" smtClean="0"/>
              <a:t> – 100 баллов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3454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Критерий 5 «Удовлетворенность условиями оказания услуг»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technoplus.ru/UserFiles/Image/recommend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0298"/>
            <a:ext cx="3296343" cy="123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kochi-sk.co.jp/hall/parts/flow_step4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312" y="4164833"/>
            <a:ext cx="2693165" cy="269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9748" y="2566036"/>
            <a:ext cx="83542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Готовность участников образовательных отношений рекомендовать образовательную организацию родственникам и знакомым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24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007" y="-416271"/>
            <a:ext cx="8470669" cy="1325563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Удовлетворенность ДОУ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976977"/>
              </p:ext>
            </p:extLst>
          </p:nvPr>
        </p:nvGraphicFramePr>
        <p:xfrm>
          <a:off x="1463040" y="688959"/>
          <a:ext cx="7273636" cy="577356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117273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820559">
                  <a:extLst>
                    <a:ext uri="{9D8B030D-6E8A-4147-A177-3AD203B41FA5}">
                      <a16:colId xmlns:a16="http://schemas.microsoft.com/office/drawing/2014/main" val="3278384441"/>
                    </a:ext>
                  </a:extLst>
                </a:gridCol>
                <a:gridCol w="1335804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797190662"/>
                  </a:ext>
                </a:extLst>
              </a:tr>
              <a:tr h="388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922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363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Усть</a:t>
                      </a:r>
                      <a:r>
                        <a:rPr lang="ru-RU" sz="2000" dirty="0" smtClean="0">
                          <a:effectLst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Пожня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38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375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</a:t>
                      </a:r>
                      <a:r>
                        <a:rPr lang="ru-RU" sz="2000" dirty="0" err="1" smtClean="0">
                          <a:effectLst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99,41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98,50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  <a:tr h="375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9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98,22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8859187"/>
                  </a:ext>
                </a:extLst>
              </a:tr>
              <a:tr h="38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95,33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015541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13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95,12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92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7766962"/>
                  </a:ext>
                </a:extLst>
              </a:tr>
              <a:tr h="420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ДОУ 3 НО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95,12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2662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48276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 </a:t>
            </a:r>
          </a:p>
          <a:p>
            <a:r>
              <a:rPr lang="ru-RU" sz="3200" dirty="0" smtClean="0"/>
              <a:t>113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3853806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36" y="0"/>
            <a:ext cx="845716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Удовлетворенность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31977"/>
              </p:ext>
            </p:extLst>
          </p:nvPr>
        </p:nvGraphicFramePr>
        <p:xfrm>
          <a:off x="1587730" y="1150361"/>
          <a:ext cx="7099070" cy="535850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032467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052450">
                  <a:extLst>
                    <a:ext uri="{9D8B030D-6E8A-4147-A177-3AD203B41FA5}">
                      <a16:colId xmlns:a16="http://schemas.microsoft.com/office/drawing/2014/main" val="3382243303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9404603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СОШ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НШ-ДС Малая Пера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100,00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СОШ 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99,11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ООШ </a:t>
                      </a:r>
                      <a:r>
                        <a:rPr lang="ru-RU" sz="2000" dirty="0" err="1" smtClean="0">
                          <a:effectLst/>
                        </a:rPr>
                        <a:t>Усть</a:t>
                      </a:r>
                      <a:r>
                        <a:rPr lang="ru-RU" sz="2000" dirty="0" smtClean="0">
                          <a:effectLst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99,05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НШ-ДС </a:t>
                      </a:r>
                      <a:r>
                        <a:rPr lang="ru-RU" sz="2000" dirty="0" err="1" smtClean="0">
                          <a:effectLst/>
                        </a:rPr>
                        <a:t>Керки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98,75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Гимназия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98,07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ООШ </a:t>
                      </a:r>
                      <a:r>
                        <a:rPr lang="ru-RU" sz="2000" dirty="0" err="1" smtClean="0">
                          <a:effectLst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97,14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СОШ 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96,17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ООШ </a:t>
                      </a:r>
                      <a:r>
                        <a:rPr lang="ru-RU" sz="2000" dirty="0" err="1" smtClean="0">
                          <a:effectLst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90,00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74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89097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</a:t>
            </a:r>
          </a:p>
          <a:p>
            <a:r>
              <a:rPr lang="ru-RU" sz="3200" dirty="0" smtClean="0"/>
              <a:t>84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3351285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527" y="299258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Удовлетворенность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063629"/>
              </p:ext>
            </p:extLst>
          </p:nvPr>
        </p:nvGraphicFramePr>
        <p:xfrm>
          <a:off x="1080654" y="2206078"/>
          <a:ext cx="7232073" cy="1060824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007118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3007118">
                  <a:extLst>
                    <a:ext uri="{9D8B030D-6E8A-4147-A177-3AD203B41FA5}">
                      <a16:colId xmlns:a16="http://schemas.microsoft.com/office/drawing/2014/main" val="3864587099"/>
                    </a:ext>
                  </a:extLst>
                </a:gridCol>
                <a:gridCol w="121783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80117770"/>
                  </a:ext>
                </a:extLst>
              </a:tr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ЦДОД НО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100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9004" y="3981797"/>
            <a:ext cx="5012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</a:t>
            </a:r>
            <a:r>
              <a:rPr lang="ru-RU" sz="3200" dirty="0" smtClean="0"/>
              <a:t> – </a:t>
            </a:r>
            <a:r>
              <a:rPr lang="ru-RU" sz="3200" dirty="0" smtClean="0"/>
              <a:t>35</a:t>
            </a:r>
            <a:endParaRPr lang="ru-RU" sz="3200" dirty="0" smtClean="0"/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ru-RU" sz="3200" dirty="0" smtClean="0"/>
              <a:t> – 100 баллов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3636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7016" y="2107497"/>
            <a:ext cx="81143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Совокупный показатель по результатам 5 критериев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43" y="2937920"/>
            <a:ext cx="3291925" cy="9525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58" y="4397468"/>
            <a:ext cx="3252622" cy="9525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472" y="2827730"/>
            <a:ext cx="3275868" cy="952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85" y="5678607"/>
            <a:ext cx="3217678" cy="9525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674" y="4438580"/>
            <a:ext cx="3217678" cy="95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39716" y="2956537"/>
            <a:ext cx="261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Открытость </a:t>
            </a:r>
          </a:p>
          <a:p>
            <a:pPr algn="ctr"/>
            <a:r>
              <a:rPr lang="ru-RU" sz="1600" b="1" dirty="0" smtClean="0"/>
              <a:t>и доступность информации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87646" y="2957696"/>
            <a:ext cx="2534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Комфортность условий предоставления услуг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06473" y="4577384"/>
            <a:ext cx="2534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Доступность услуг для инвалидов</a:t>
            </a:r>
            <a:endParaRPr lang="ru-RU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123773" y="4622442"/>
            <a:ext cx="2534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Доброжелательность, вежливость работников</a:t>
            </a:r>
            <a:endParaRPr lang="ru-RU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73880" y="5739359"/>
            <a:ext cx="2534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Удовлетворенность условиями оказания </a:t>
            </a:r>
          </a:p>
          <a:p>
            <a:pPr algn="ctr"/>
            <a:r>
              <a:rPr lang="ru-RU" sz="1600" b="1" dirty="0" smtClean="0"/>
              <a:t>услуг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13" y="49738"/>
            <a:ext cx="9135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Полный рейтинг по итоговому показателю по результатам сбора, обобщения и анализа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информации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31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007" y="-416271"/>
            <a:ext cx="8470669" cy="1325563"/>
          </a:xfrm>
        </p:spPr>
        <p:txBody>
          <a:bodyPr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Итоговый рейтинг ДОУ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342380"/>
              </p:ext>
            </p:extLst>
          </p:nvPr>
        </p:nvGraphicFramePr>
        <p:xfrm>
          <a:off x="1463040" y="688959"/>
          <a:ext cx="7273636" cy="578804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117273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820559">
                  <a:extLst>
                    <a:ext uri="{9D8B030D-6E8A-4147-A177-3AD203B41FA5}">
                      <a16:colId xmlns:a16="http://schemas.microsoft.com/office/drawing/2014/main" val="3278384441"/>
                    </a:ext>
                  </a:extLst>
                </a:gridCol>
                <a:gridCol w="1335804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797190662"/>
                  </a:ext>
                </a:extLst>
              </a:tr>
              <a:tr h="388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95,61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92,78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Пожня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90,01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98922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86,81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363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86,38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43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85,75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38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85,01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375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84,95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103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2212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Усть</a:t>
                      </a: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84,68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82,30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140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  <a:tr h="375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9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82,26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141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8859187"/>
                  </a:ext>
                </a:extLst>
              </a:tr>
              <a:tr h="38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13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80,83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153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015541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80,29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161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7766962"/>
                  </a:ext>
                </a:extLst>
              </a:tr>
              <a:tr h="4207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ДОУ 3 НО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77,66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171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622662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8066" y="1031898"/>
            <a:ext cx="1911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 </a:t>
            </a:r>
          </a:p>
          <a:p>
            <a:r>
              <a:rPr lang="ru-RU" sz="3200" dirty="0" smtClean="0"/>
              <a:t>181</a:t>
            </a:r>
            <a:endParaRPr lang="ru-RU" sz="3200" dirty="0" smtClean="0"/>
          </a:p>
        </p:txBody>
      </p:sp>
      <p:pic>
        <p:nvPicPr>
          <p:cNvPr id="2050" name="Picture 2" descr="http://ddu315.minsk.edu.by/ru/sm.aspx?guid=154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1379" y="3798916"/>
            <a:ext cx="2294313" cy="229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ic.kuaizhan.com/g2/M01/09/35/CgpQVFS02TuAA-FSAAAhHdF1qiE857653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359" y="1091105"/>
            <a:ext cx="352106" cy="35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26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36" y="0"/>
            <a:ext cx="845716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Итоговый рейтинг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42833"/>
              </p:ext>
            </p:extLst>
          </p:nvPr>
        </p:nvGraphicFramePr>
        <p:xfrm>
          <a:off x="1587730" y="1150361"/>
          <a:ext cx="7099070" cy="53585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032467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052450">
                  <a:extLst>
                    <a:ext uri="{9D8B030D-6E8A-4147-A177-3AD203B41FA5}">
                      <a16:colId xmlns:a16="http://schemas.microsoft.com/office/drawing/2014/main" val="3382243303"/>
                    </a:ext>
                  </a:extLst>
                </a:gridCol>
                <a:gridCol w="1014153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9404603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92,40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91,65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90,64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Гимназия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88,91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88,43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43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НШ-ДС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Керки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87,09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НШ-ДС Малая Пера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85,03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Усть</a:t>
                      </a: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84,40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82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78,71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103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89097"/>
            <a:ext cx="1911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</a:t>
            </a:r>
          </a:p>
          <a:p>
            <a:r>
              <a:rPr lang="ru-RU" sz="3200" dirty="0" smtClean="0"/>
              <a:t>107</a:t>
            </a:r>
            <a:endParaRPr lang="ru-RU" sz="3200" dirty="0" smtClean="0"/>
          </a:p>
        </p:txBody>
      </p:sp>
      <p:pic>
        <p:nvPicPr>
          <p:cNvPr id="6" name="Picture 2" descr="http://ddu315.minsk.edu.by/ru/sm.aspx?guid=154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1132" y="4056610"/>
            <a:ext cx="2294313" cy="229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82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респондентов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213269"/>
              </p:ext>
            </p:extLst>
          </p:nvPr>
        </p:nvGraphicFramePr>
        <p:xfrm>
          <a:off x="495205" y="972589"/>
          <a:ext cx="8499166" cy="5760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840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527" y="299258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Итоговый рейтинг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04349"/>
              </p:ext>
            </p:extLst>
          </p:nvPr>
        </p:nvGraphicFramePr>
        <p:xfrm>
          <a:off x="1080654" y="2206078"/>
          <a:ext cx="7232073" cy="1060824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007118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3007118">
                  <a:extLst>
                    <a:ext uri="{9D8B030D-6E8A-4147-A177-3AD203B41FA5}">
                      <a16:colId xmlns:a16="http://schemas.microsoft.com/office/drawing/2014/main" val="3864587099"/>
                    </a:ext>
                  </a:extLst>
                </a:gridCol>
                <a:gridCol w="121783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80117770"/>
                  </a:ext>
                </a:extLst>
              </a:tr>
              <a:tr h="530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ЦДОД НО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89,72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16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9004" y="3981797"/>
            <a:ext cx="5012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</a:t>
            </a:r>
            <a:r>
              <a:rPr lang="ru-RU" sz="3200" dirty="0" smtClean="0"/>
              <a:t> – </a:t>
            </a:r>
            <a:r>
              <a:rPr lang="ru-RU" sz="3200" dirty="0" smtClean="0"/>
              <a:t>46</a:t>
            </a:r>
            <a:endParaRPr lang="ru-RU" sz="3200" dirty="0" smtClean="0"/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Max</a:t>
            </a:r>
            <a:r>
              <a:rPr lang="ru-RU" sz="3200" dirty="0" smtClean="0"/>
              <a:t> – 100 баллов</a:t>
            </a:r>
            <a:endParaRPr lang="ru-RU" sz="3200" dirty="0"/>
          </a:p>
        </p:txBody>
      </p:sp>
      <p:pic>
        <p:nvPicPr>
          <p:cNvPr id="5" name="Picture 2" descr="http://ddu315.minsk.edu.by/ru/sm.aspx?guid=154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3" y="3707475"/>
            <a:ext cx="2294313" cy="229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711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461" y="20718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 по итогам независимой оценки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86436616"/>
              </p:ext>
            </p:extLst>
          </p:nvPr>
        </p:nvGraphicFramePr>
        <p:xfrm>
          <a:off x="1382682" y="1296785"/>
          <a:ext cx="7894322" cy="5469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72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454" y="-432896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респондентов в ДОУ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086141"/>
              </p:ext>
            </p:extLst>
          </p:nvPr>
        </p:nvGraphicFramePr>
        <p:xfrm>
          <a:off x="1463040" y="481140"/>
          <a:ext cx="7306886" cy="6305353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192066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192066">
                  <a:extLst>
                    <a:ext uri="{9D8B030D-6E8A-4147-A177-3AD203B41FA5}">
                      <a16:colId xmlns:a16="http://schemas.microsoft.com/office/drawing/2014/main" val="783950972"/>
                    </a:ext>
                  </a:extLst>
                </a:gridCol>
                <a:gridCol w="1983417">
                  <a:extLst>
                    <a:ext uri="{9D8B030D-6E8A-4147-A177-3AD203B41FA5}">
                      <a16:colId xmlns:a16="http://schemas.microsoft.com/office/drawing/2014/main" val="3278384441"/>
                    </a:ext>
                  </a:extLst>
                </a:gridCol>
                <a:gridCol w="93933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кол-во респондентов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кол-во получателей услуг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%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797190662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3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51,14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7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70,59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8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68,00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9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135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260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51,92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641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11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179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55,87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12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138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73,19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400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13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66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62,12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400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14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69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157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43,95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400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52,76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  <a:tr h="4009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3 НО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152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55,26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3788859187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</a:rPr>
                        <a:t>Усть</a:t>
                      </a:r>
                      <a:r>
                        <a:rPr lang="ru-RU" sz="2000" b="0" dirty="0" smtClean="0">
                          <a:effectLst/>
                        </a:rPr>
                        <a:t>-Ухта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35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72,92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3440155413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Пожня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23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45,10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507766962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</a:rPr>
                        <a:t>ВИжемский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44,44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3016226629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</a:rPr>
                        <a:t>Ираёль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</a:t>
                      </a:r>
                      <a:endParaRPr lang="ru-RU" sz="20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50,00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7523128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073461"/>
            <a:ext cx="1911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РК</a:t>
            </a:r>
            <a:r>
              <a:rPr lang="ru-RU" sz="3200" dirty="0" smtClean="0"/>
              <a:t> – 65,8%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МР</a:t>
            </a:r>
            <a:r>
              <a:rPr lang="ru-RU" sz="3200" dirty="0" smtClean="0"/>
              <a:t> – 56,8%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3087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36" y="0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респондентов в ОО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19374"/>
              </p:ext>
            </p:extLst>
          </p:nvPr>
        </p:nvGraphicFramePr>
        <p:xfrm>
          <a:off x="1587731" y="1150361"/>
          <a:ext cx="6952559" cy="535055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085768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085768">
                  <a:extLst>
                    <a:ext uri="{9D8B030D-6E8A-4147-A177-3AD203B41FA5}">
                      <a16:colId xmlns:a16="http://schemas.microsoft.com/office/drawing/2014/main" val="3382243303"/>
                    </a:ext>
                  </a:extLst>
                </a:gridCol>
                <a:gridCol w="2085768">
                  <a:extLst>
                    <a:ext uri="{9D8B030D-6E8A-4147-A177-3AD203B41FA5}">
                      <a16:colId xmlns:a16="http://schemas.microsoft.com/office/drawing/2014/main" val="1765664082"/>
                    </a:ext>
                  </a:extLst>
                </a:gridCol>
                <a:gridCol w="695255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0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кол-во респондентов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кол-во получателей услуг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%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94046031"/>
                  </a:ext>
                </a:extLst>
              </a:tr>
              <a:tr h="530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СОШ 2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448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597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75,04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530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СОШ 3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533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856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62,27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530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СОШ 4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261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495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48"/>
                          </a:solidFill>
                          <a:effectLst/>
                        </a:rPr>
                        <a:t>52,73</a:t>
                      </a:r>
                      <a:endParaRPr lang="ru-RU" sz="1800" b="1" dirty="0">
                        <a:solidFill>
                          <a:srgbClr val="FF0048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530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Гимназия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114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266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48"/>
                          </a:solidFill>
                          <a:effectLst/>
                        </a:rPr>
                        <a:t>42,86</a:t>
                      </a:r>
                      <a:endParaRPr lang="ru-RU" sz="1800" b="1" dirty="0">
                        <a:solidFill>
                          <a:srgbClr val="FF0048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ООШ </a:t>
                      </a:r>
                      <a:r>
                        <a:rPr lang="ru-RU" sz="1800" b="0" dirty="0" err="1" smtClean="0">
                          <a:effectLst/>
                        </a:rPr>
                        <a:t>Ираёль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35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66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48"/>
                          </a:solidFill>
                          <a:effectLst/>
                        </a:rPr>
                        <a:t>53,03</a:t>
                      </a:r>
                      <a:endParaRPr lang="ru-RU" sz="1800" b="1" dirty="0">
                        <a:solidFill>
                          <a:srgbClr val="FF0048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530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ООШ </a:t>
                      </a:r>
                      <a:r>
                        <a:rPr lang="ru-RU" sz="1800" b="0" dirty="0" err="1" smtClean="0">
                          <a:effectLst/>
                        </a:rPr>
                        <a:t>ВИжемский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17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37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48"/>
                          </a:solidFill>
                          <a:effectLst/>
                        </a:rPr>
                        <a:t>45,95</a:t>
                      </a:r>
                      <a:endParaRPr lang="ru-RU" sz="1800" b="1" dirty="0">
                        <a:solidFill>
                          <a:srgbClr val="FF0048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</a:rPr>
                        <a:t>ООШ </a:t>
                      </a:r>
                      <a:r>
                        <a:rPr lang="ru-RU" sz="1800" b="0" dirty="0" err="1" smtClean="0">
                          <a:effectLst/>
                        </a:rPr>
                        <a:t>Усть</a:t>
                      </a:r>
                      <a:r>
                        <a:rPr lang="ru-RU" sz="1800" b="0" dirty="0" smtClean="0">
                          <a:effectLst/>
                        </a:rPr>
                        <a:t>-Ухта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42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68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61,76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НШ-ДС </a:t>
                      </a:r>
                      <a:r>
                        <a:rPr lang="ru-RU" sz="1800" b="0" dirty="0" err="1" smtClean="0">
                          <a:effectLst/>
                        </a:rPr>
                        <a:t>Керки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16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24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66,67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541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НШ-ДС Малая Пера</a:t>
                      </a:r>
                      <a:endParaRPr lang="ru-RU" sz="18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18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48"/>
                          </a:solidFill>
                          <a:effectLst/>
                        </a:rPr>
                        <a:t>44,44</a:t>
                      </a:r>
                      <a:endParaRPr lang="ru-RU" sz="1800" b="1" dirty="0">
                        <a:solidFill>
                          <a:srgbClr val="FF0048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820" y="1325563"/>
            <a:ext cx="1911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РК</a:t>
            </a:r>
            <a:r>
              <a:rPr lang="ru-RU" sz="3200" dirty="0" smtClean="0"/>
              <a:t> – 58,1%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МР</a:t>
            </a:r>
            <a:r>
              <a:rPr lang="ru-RU" sz="3200" dirty="0" smtClean="0"/>
              <a:t> – 60,7%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3208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8527" y="299258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респондентов в УДОД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446937"/>
              </p:ext>
            </p:extLst>
          </p:nvPr>
        </p:nvGraphicFramePr>
        <p:xfrm>
          <a:off x="1080654" y="2206078"/>
          <a:ext cx="7115696" cy="106162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134709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134709">
                  <a:extLst>
                    <a:ext uri="{9D8B030D-6E8A-4147-A177-3AD203B41FA5}">
                      <a16:colId xmlns:a16="http://schemas.microsoft.com/office/drawing/2014/main" val="3864587099"/>
                    </a:ext>
                  </a:extLst>
                </a:gridCol>
                <a:gridCol w="1981753">
                  <a:extLst>
                    <a:ext uri="{9D8B030D-6E8A-4147-A177-3AD203B41FA5}">
                      <a16:colId xmlns:a16="http://schemas.microsoft.com/office/drawing/2014/main" val="448724225"/>
                    </a:ext>
                  </a:extLst>
                </a:gridCol>
                <a:gridCol w="864525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0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кол-во респондентов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кол-во получателей услуг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%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80117770"/>
                  </a:ext>
                </a:extLst>
              </a:tr>
              <a:tr h="530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</a:rPr>
                        <a:t>ЦДОД НО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600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895</a:t>
                      </a:r>
                      <a:endParaRPr lang="ru-RU" sz="24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67,04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9004" y="3981797"/>
            <a:ext cx="50125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РК</a:t>
            </a:r>
            <a:r>
              <a:rPr lang="ru-RU" sz="3200" dirty="0" smtClean="0"/>
              <a:t> – 53,6%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МР</a:t>
            </a:r>
            <a:r>
              <a:rPr lang="ru-RU" sz="3200" dirty="0" smtClean="0"/>
              <a:t> – 67,04%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498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Критерий 1 «Открытость и доступность информации об организации образования»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661176"/>
              </p:ext>
            </p:extLst>
          </p:nvPr>
        </p:nvGraphicFramePr>
        <p:xfrm>
          <a:off x="939337" y="1690689"/>
          <a:ext cx="7755775" cy="490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051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007" y="-416271"/>
            <a:ext cx="8470669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Открытость и доступность информации о ДОУ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61687"/>
              </p:ext>
            </p:extLst>
          </p:nvPr>
        </p:nvGraphicFramePr>
        <p:xfrm>
          <a:off x="1463040" y="481140"/>
          <a:ext cx="7273636" cy="610253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117273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820559">
                  <a:extLst>
                    <a:ext uri="{9D8B030D-6E8A-4147-A177-3AD203B41FA5}">
                      <a16:colId xmlns:a16="http://schemas.microsoft.com/office/drawing/2014/main" val="3278384441"/>
                    </a:ext>
                  </a:extLst>
                </a:gridCol>
                <a:gridCol w="1335804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79719066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3 НО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96,25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Пожня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96,06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8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96,06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15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96,06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633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95,88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11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94,87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7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87,06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9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86,94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86,88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110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  <a:tr h="396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13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86,39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114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3788859187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85,85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117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3440155413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</a:rPr>
                        <a:t>Усть</a:t>
                      </a:r>
                      <a:r>
                        <a:rPr lang="ru-RU" sz="2000" b="0" dirty="0" smtClean="0">
                          <a:effectLst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85,38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121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2507766962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79,45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131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3016226629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ДОУ </a:t>
                      </a:r>
                      <a:r>
                        <a:rPr lang="ru-RU" sz="2000" b="0" dirty="0" err="1" smtClean="0">
                          <a:effectLst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75,26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133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7523128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148276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 </a:t>
            </a:r>
            <a:r>
              <a:rPr lang="ru-RU" sz="3200" dirty="0" smtClean="0"/>
              <a:t>136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411334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36" y="0"/>
            <a:ext cx="845716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Открытость и доступность информации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ОО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35639"/>
              </p:ext>
            </p:extLst>
          </p:nvPr>
        </p:nvGraphicFramePr>
        <p:xfrm>
          <a:off x="1587730" y="1150361"/>
          <a:ext cx="6982691" cy="535850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992582">
                  <a:extLst>
                    <a:ext uri="{9D8B030D-6E8A-4147-A177-3AD203B41FA5}">
                      <a16:colId xmlns:a16="http://schemas.microsoft.com/office/drawing/2014/main" val="412356582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3382243303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268796473"/>
                    </a:ext>
                  </a:extLst>
                </a:gridCol>
              </a:tblGrid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+mn-lt"/>
                          <a:ea typeface="+mn-ea"/>
                        </a:rPr>
                        <a:t>Кол-во баллов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Рейтинг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extLst>
                  <a:ext uri="{0D108BD9-81ED-4DB2-BD59-A6C34878D82A}">
                    <a16:rowId xmlns:a16="http://schemas.microsoft.com/office/drawing/2014/main" val="429404603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Гимназия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96,33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9448772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3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96,00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657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4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95,12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5641875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СОШ 2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94,57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35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4008765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Малая Пера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87,17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68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3102851"/>
                  </a:ext>
                </a:extLst>
              </a:tr>
              <a:tr h="53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Усть</a:t>
                      </a: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-Ухта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86,14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857670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Ираёль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85,59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76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832698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НШ-ДС </a:t>
                      </a:r>
                      <a:r>
                        <a:rPr lang="ru-RU" sz="2000" b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Керки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83,81</a:t>
                      </a:r>
                      <a:endParaRPr lang="ru-RU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79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0075509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ООШ</a:t>
                      </a:r>
                      <a:r>
                        <a:rPr lang="ru-RU" sz="2000" b="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000" b="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ВИжемский</a:t>
                      </a:r>
                      <a:endParaRPr lang="ru-RU" sz="20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52" marR="38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80,47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7704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489097"/>
            <a:ext cx="19119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Всего мест –</a:t>
            </a:r>
          </a:p>
          <a:p>
            <a:r>
              <a:rPr lang="ru-RU" sz="3200" dirty="0" smtClean="0"/>
              <a:t>86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Max </a:t>
            </a:r>
            <a:r>
              <a:rPr lang="en-US" sz="3200" dirty="0" smtClean="0"/>
              <a:t>– </a:t>
            </a:r>
            <a:endParaRPr lang="ru-RU" sz="3200" dirty="0" smtClean="0"/>
          </a:p>
          <a:p>
            <a:r>
              <a:rPr lang="ru-RU" sz="3200" dirty="0" smtClean="0"/>
              <a:t>100 баллов</a:t>
            </a:r>
          </a:p>
        </p:txBody>
      </p:sp>
    </p:spTree>
    <p:extLst>
      <p:ext uri="{BB962C8B-B14F-4D97-AF65-F5344CB8AC3E}">
        <p14:creationId xmlns:p14="http://schemas.microsoft.com/office/powerpoint/2010/main" val="32262382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1378</Words>
  <Application>Microsoft Office PowerPoint</Application>
  <PresentationFormat>Экран (4:3)</PresentationFormat>
  <Paragraphs>741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Тема Office</vt:lpstr>
      <vt:lpstr>Итоги независимой оценки качества условий оказания услуг образовательными организациями муниципального района «Сосногорск»</vt:lpstr>
      <vt:lpstr>Презентация PowerPoint</vt:lpstr>
      <vt:lpstr>Количество респондентов</vt:lpstr>
      <vt:lpstr>Доля респондентов в ДОУ</vt:lpstr>
      <vt:lpstr>Доля респондентов в ОО</vt:lpstr>
      <vt:lpstr>Доля респондентов в УДОД</vt:lpstr>
      <vt:lpstr>Критерий 1 «Открытость и доступность информации об организации образования»</vt:lpstr>
      <vt:lpstr>Открытость и доступность информации о ДОУ</vt:lpstr>
      <vt:lpstr>Открытость и доступность информации об ОО</vt:lpstr>
      <vt:lpstr>Открытость и доступность информации об УДОД</vt:lpstr>
      <vt:lpstr>Критерий 2 «Комфортность условий предоставления образовательных услуг» </vt:lpstr>
      <vt:lpstr>Комфортность условий в ДОУ</vt:lpstr>
      <vt:lpstr>Комфортность условий в ОО</vt:lpstr>
      <vt:lpstr>Комфортность условий в УДОД</vt:lpstr>
      <vt:lpstr>Критерий 3 «Доступность услуг для инвалидов»</vt:lpstr>
      <vt:lpstr>Доступность услуг в ДОУ</vt:lpstr>
      <vt:lpstr>Доступность услуг в ОО</vt:lpstr>
      <vt:lpstr>Доступность услуг в УДОД</vt:lpstr>
      <vt:lpstr>Критерий 4 «Доброжелательность, вежливость работников организации»</vt:lpstr>
      <vt:lpstr>Доброжелательность в ДОУ</vt:lpstr>
      <vt:lpstr>Доброжелательность в ОО</vt:lpstr>
      <vt:lpstr>Доброжелательность в УДОД</vt:lpstr>
      <vt:lpstr>Критерий 5 «Удовлетворенность условиями оказания услуг»</vt:lpstr>
      <vt:lpstr> Удовлетворенность ДОУ</vt:lpstr>
      <vt:lpstr>Удовлетворенность ОО</vt:lpstr>
      <vt:lpstr>Удовлетворенность УДОД</vt:lpstr>
      <vt:lpstr>Презентация PowerPoint</vt:lpstr>
      <vt:lpstr>Итоговый рейтинг ДОУ</vt:lpstr>
      <vt:lpstr>Итоговый рейтинг ОО</vt:lpstr>
      <vt:lpstr>Итоговый рейтинг УДОД</vt:lpstr>
      <vt:lpstr>Рекомендации  по итогам независимой оценки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RePack by Diakov</cp:lastModifiedBy>
  <cp:revision>82</cp:revision>
  <dcterms:created xsi:type="dcterms:W3CDTF">2014-11-21T11:00:06Z</dcterms:created>
  <dcterms:modified xsi:type="dcterms:W3CDTF">2020-10-23T05:59:31Z</dcterms:modified>
</cp:coreProperties>
</file>